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51.xml" ContentType="application/vnd.openxmlformats-officedocument.presentationml.slide+xml"/>
  <Override PartName="/ppt/presentation.xml" ContentType="application/vnd.openxmlformats-officedocument.presentationml.presentation.main+xml"/>
  <Override PartName="/ppt/slides/slide50.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1.xml" ContentType="application/vnd.openxmlformats-officedocument.presentationml.slide+xml"/>
  <Override PartName="/ppt/slides/slide31.xml" ContentType="application/vnd.openxmlformats-officedocument.presentationml.slide+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slideLayouts/slideLayout17.xml" ContentType="application/vnd.openxmlformats-officedocument.presentationml.slideLayout+xml"/>
  <Override PartName="/ppt/notesSlides/notesSlide1.xml" ContentType="application/vnd.openxmlformats-officedocument.presentationml.notesSlide+xml"/>
  <Override PartName="/ppt/notesSlides/notesSlide16.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3.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19.xml" ContentType="application/vnd.openxmlformats-officedocument.presentationml.tags+xml"/>
  <Override PartName="/ppt/tags/tag7.xml" ContentType="application/vnd.openxmlformats-officedocument.presentationml.tags+xml"/>
  <Override PartName="/ppt/tags/tag11.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24.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2.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47.xml" ContentType="application/vnd.openxmlformats-officedocument.presentationml.tags+xml"/>
  <Override PartName="/ppt/tags/tag46.xml" ContentType="application/vnd.openxmlformats-officedocument.presentationml.tags+xml"/>
  <Override PartName="/ppt/tags/tag45.xml" ContentType="application/vnd.openxmlformats-officedocument.presentationml.tags+xml"/>
  <Override PartName="/ppt/tags/tag44.xml" ContentType="application/vnd.openxmlformats-officedocument.presentationml.tags+xml"/>
  <Override PartName="/ppt/tags/tag43.xml" ContentType="application/vnd.openxmlformats-officedocument.presentationml.tags+xml"/>
  <Override PartName="/ppt/tags/tag42.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ppt/tags/tag52.xml" ContentType="application/vnd.openxmlformats-officedocument.presentationml.tags+xml"/>
  <Override PartName="/ppt/tags/tag51.xml" ContentType="application/vnd.openxmlformats-officedocument.presentationml.tags+xml"/>
  <Override PartName="/ppt/tags/tag41.xml" ContentType="application/vnd.openxmlformats-officedocument.presentationml.tags+xml"/>
  <Override PartName="/ppt/tags/tag40.xml" ContentType="application/vnd.openxmlformats-officedocument.presentationml.tags+xml"/>
  <Override PartName="/ppt/tags/tag39.xml" ContentType="application/vnd.openxmlformats-officedocument.presentationml.tags+xml"/>
  <Override PartName="/ppt/tags/tag29.xml" ContentType="application/vnd.openxmlformats-officedocument.presentationml.tags+xml"/>
  <Override PartName="/ppt/tags/tag28.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ppt/tags/tag27.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8.xml" ContentType="application/vnd.openxmlformats-officedocument.presentationml.tags+xml"/>
  <Override PartName="/ppt/tags/tag37.xml" ContentType="application/vnd.openxmlformats-officedocument.presentationml.tags+xml"/>
  <Override PartName="/ppt/tags/tag36.xml" ContentType="application/vnd.openxmlformats-officedocument.presentationml.tags+xml"/>
  <Override PartName="/ppt/tags/tag35.xml" ContentType="application/vnd.openxmlformats-officedocument.presentationml.tags+xml"/>
  <Override PartName="/ppt/tags/tag34.xml" ContentType="application/vnd.openxmlformats-officedocument.presentationml.tags+xml"/>
  <Override PartName="/ppt/tags/tag33.xml" ContentType="application/vnd.openxmlformats-officedocument.presentationml.tag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3"/>
  </p:sldMasterIdLst>
  <p:notesMasterIdLst>
    <p:notesMasterId r:id="rId55"/>
  </p:notesMasterIdLst>
  <p:handoutMasterIdLst>
    <p:handoutMasterId r:id="rId56"/>
  </p:handoutMasterIdLst>
  <p:sldIdLst>
    <p:sldId id="326" r:id="rId4"/>
    <p:sldId id="319" r:id="rId5"/>
    <p:sldId id="257" r:id="rId6"/>
    <p:sldId id="344" r:id="rId7"/>
    <p:sldId id="327" r:id="rId8"/>
    <p:sldId id="328" r:id="rId9"/>
    <p:sldId id="329" r:id="rId10"/>
    <p:sldId id="330" r:id="rId11"/>
    <p:sldId id="331" r:id="rId12"/>
    <p:sldId id="332" r:id="rId13"/>
    <p:sldId id="333" r:id="rId14"/>
    <p:sldId id="334" r:id="rId15"/>
    <p:sldId id="335" r:id="rId16"/>
    <p:sldId id="325" r:id="rId17"/>
    <p:sldId id="349" r:id="rId18"/>
    <p:sldId id="339" r:id="rId19"/>
    <p:sldId id="304" r:id="rId20"/>
    <p:sldId id="346" r:id="rId21"/>
    <p:sldId id="305" r:id="rId22"/>
    <p:sldId id="347" r:id="rId23"/>
    <p:sldId id="306" r:id="rId24"/>
    <p:sldId id="348" r:id="rId25"/>
    <p:sldId id="307" r:id="rId26"/>
    <p:sldId id="308" r:id="rId27"/>
    <p:sldId id="322" r:id="rId28"/>
    <p:sldId id="340" r:id="rId29"/>
    <p:sldId id="311" r:id="rId30"/>
    <p:sldId id="313" r:id="rId31"/>
    <p:sldId id="312" r:id="rId32"/>
    <p:sldId id="341" r:id="rId33"/>
    <p:sldId id="271" r:id="rId34"/>
    <p:sldId id="318" r:id="rId35"/>
    <p:sldId id="323" r:id="rId36"/>
    <p:sldId id="272" r:id="rId37"/>
    <p:sldId id="273" r:id="rId38"/>
    <p:sldId id="274" r:id="rId39"/>
    <p:sldId id="275" r:id="rId40"/>
    <p:sldId id="276" r:id="rId41"/>
    <p:sldId id="279" r:id="rId42"/>
    <p:sldId id="342" r:id="rId43"/>
    <p:sldId id="309" r:id="rId44"/>
    <p:sldId id="310" r:id="rId45"/>
    <p:sldId id="301" r:id="rId46"/>
    <p:sldId id="299" r:id="rId47"/>
    <p:sldId id="291" r:id="rId48"/>
    <p:sldId id="292" r:id="rId49"/>
    <p:sldId id="293" r:id="rId50"/>
    <p:sldId id="324" r:id="rId51"/>
    <p:sldId id="343" r:id="rId52"/>
    <p:sldId id="315" r:id="rId53"/>
    <p:sldId id="345" r:id="rId54"/>
  </p:sldIdLst>
  <p:sldSz cx="9144000" cy="6858000" type="screen4x3"/>
  <p:notesSz cx="6858000" cy="9144000"/>
  <p:custDataLst>
    <p:tags r:id="rId57"/>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8" autoAdjust="0"/>
    <p:restoredTop sz="76364" autoAdjust="0"/>
  </p:normalViewPr>
  <p:slideViewPr>
    <p:cSldViewPr>
      <p:cViewPr varScale="1">
        <p:scale>
          <a:sx n="86" d="100"/>
          <a:sy n="86" d="100"/>
        </p:scale>
        <p:origin x="750" y="90"/>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92" y="-4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tableStyles" Target="tableStyle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customXml" Target="../customXml/item3.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gs" Target="tags/tag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942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942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942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816BC96-E20C-4B98-92A4-687B58A73B54}" type="slidenum">
              <a:rPr lang="en-US" altLang="en-US"/>
              <a:pPr>
                <a:defRPr/>
              </a:pPr>
              <a:t>‹#›</a:t>
            </a:fld>
            <a:endParaRPr lang="en-US" altLang="en-US"/>
          </a:p>
        </p:txBody>
      </p:sp>
    </p:spTree>
    <p:extLst>
      <p:ext uri="{BB962C8B-B14F-4D97-AF65-F5344CB8AC3E}">
        <p14:creationId xmlns:p14="http://schemas.microsoft.com/office/powerpoint/2010/main" val="4275269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532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32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32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49BCBD0-141A-40CC-9C81-6839FEEAAF58}" type="slidenum">
              <a:rPr lang="en-US" altLang="en-US"/>
              <a:pPr>
                <a:defRPr/>
              </a:pPr>
              <a:t>‹#›</a:t>
            </a:fld>
            <a:endParaRPr lang="en-US" altLang="en-US"/>
          </a:p>
        </p:txBody>
      </p:sp>
    </p:spTree>
    <p:extLst>
      <p:ext uri="{BB962C8B-B14F-4D97-AF65-F5344CB8AC3E}">
        <p14:creationId xmlns:p14="http://schemas.microsoft.com/office/powerpoint/2010/main" val="3591558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1395E1-E739-4500-808F-EFD20DEC658F}" type="slidenum">
              <a:rPr lang="en-US" altLang="en-US" smtClean="0"/>
              <a:pPr/>
              <a:t>1</a:t>
            </a:fld>
            <a:endParaRPr lang="en-US" altLang="en-US" smtClean="0"/>
          </a:p>
        </p:txBody>
      </p:sp>
      <p:sp>
        <p:nvSpPr>
          <p:cNvPr id="9219" name="Rectangle 2"/>
          <p:cNvSpPr>
            <a:spLocks noGrp="1" noRot="1" noChangeAspect="1" noChangeArrowheads="1" noTextEdit="1"/>
          </p:cNvSpPr>
          <p:nvPr>
            <p:ph type="sldImg"/>
          </p:nvPr>
        </p:nvSpPr>
        <p:spPr>
          <a:xfrm>
            <a:off x="368300" y="152400"/>
            <a:ext cx="1016000" cy="762000"/>
          </a:xfrm>
          <a:ln/>
        </p:spPr>
      </p:sp>
      <p:sp>
        <p:nvSpPr>
          <p:cNvPr id="9220" name="Rectangle 3"/>
          <p:cNvSpPr>
            <a:spLocks noGrp="1" noChangeArrowheads="1"/>
          </p:cNvSpPr>
          <p:nvPr>
            <p:ph type="body" idx="1"/>
          </p:nvPr>
        </p:nvSpPr>
        <p:spPr>
          <a:xfrm>
            <a:off x="1752600" y="152400"/>
            <a:ext cx="4953000" cy="762000"/>
          </a:xfrm>
          <a:noFill/>
        </p:spPr>
        <p:txBody>
          <a:bodyPr/>
          <a:lstStyle/>
          <a:p>
            <a:pPr eaLnBrk="1" hangingPunct="1"/>
            <a:endParaRPr lang="en-US" altLang="en-US" sz="1000" smtClean="0"/>
          </a:p>
        </p:txBody>
      </p:sp>
    </p:spTree>
    <p:extLst>
      <p:ext uri="{BB962C8B-B14F-4D97-AF65-F5344CB8AC3E}">
        <p14:creationId xmlns:p14="http://schemas.microsoft.com/office/powerpoint/2010/main" val="3809592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02311C-240D-45D8-8A7E-B2BB906F4F33}" type="slidenum">
              <a:rPr lang="en-US" altLang="en-US" smtClean="0"/>
              <a:pPr/>
              <a:t>21</a:t>
            </a:fld>
            <a:endParaRPr lang="en-US" alt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15551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F5A52C-00A5-443F-92BC-7534CEA29822}" type="slidenum">
              <a:rPr lang="en-US" altLang="en-US" smtClean="0"/>
              <a:pPr/>
              <a:t>23</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01055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B0268C-7643-46A6-9785-169C903809F2}" type="slidenum">
              <a:rPr lang="en-US" altLang="en-US" smtClean="0"/>
              <a:pPr/>
              <a:t>24</a:t>
            </a:fld>
            <a:endParaRPr lang="en-US" alt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05171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endParaRPr lang="en-US" altLang="en-US" smtClean="0"/>
          </a:p>
        </p:txBody>
      </p:sp>
      <p:sp>
        <p:nvSpPr>
          <p:cNvPr id="501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0DB77A-27C4-4A4A-8E8D-DB561FD48322}" type="slidenum">
              <a:rPr lang="en-US" altLang="en-US" smtClean="0"/>
              <a:pPr/>
              <a:t>29</a:t>
            </a:fld>
            <a:endParaRPr lang="en-US" altLang="en-US" smtClean="0"/>
          </a:p>
        </p:txBody>
      </p:sp>
    </p:spTree>
    <p:extLst>
      <p:ext uri="{BB962C8B-B14F-4D97-AF65-F5344CB8AC3E}">
        <p14:creationId xmlns:p14="http://schemas.microsoft.com/office/powerpoint/2010/main" val="2628920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DF2B66-E54C-4274-8C62-0D385CDD41B2}" type="slidenum">
              <a:rPr lang="en-US" altLang="en-US" smtClean="0"/>
              <a:pPr/>
              <a:t>35</a:t>
            </a:fld>
            <a:endParaRPr lang="en-US"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763801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4181F6-965E-42B2-9BA6-334D539D45CE}" type="slidenum">
              <a:rPr lang="en-US" altLang="en-US" smtClean="0"/>
              <a:pPr/>
              <a:t>44</a:t>
            </a:fld>
            <a:endParaRPr lang="en-US" alt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84293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756027-CCC2-4913-BCF3-1CA11004F6E5}" type="slidenum">
              <a:rPr lang="en-US" altLang="en-US" smtClean="0"/>
              <a:pPr/>
              <a:t>46</a:t>
            </a:fld>
            <a:endParaRPr lang="en-US" alt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314987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p:spPr>
        <p:txBody>
          <a:bodyPr/>
          <a:lstStyle/>
          <a:p>
            <a:endParaRPr lang="en-US" altLang="en-US" dirty="0" smtClean="0"/>
          </a:p>
        </p:txBody>
      </p:sp>
      <p:sp>
        <p:nvSpPr>
          <p:cNvPr id="7680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A0ADC4-79C2-4A9E-94E2-32A5E92755CA}" type="slidenum">
              <a:rPr lang="en-US" altLang="en-US" smtClean="0"/>
              <a:pPr/>
              <a:t>51</a:t>
            </a:fld>
            <a:endParaRPr lang="en-US" altLang="en-US" smtClean="0"/>
          </a:p>
        </p:txBody>
      </p:sp>
    </p:spTree>
    <p:extLst>
      <p:ext uri="{BB962C8B-B14F-4D97-AF65-F5344CB8AC3E}">
        <p14:creationId xmlns:p14="http://schemas.microsoft.com/office/powerpoint/2010/main" val="362695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346F49-9DB6-4727-9F29-7FC14FC9945F}" type="slidenum">
              <a:rPr lang="en-US" altLang="en-US" smtClean="0"/>
              <a:pPr/>
              <a:t>3</a:t>
            </a:fld>
            <a:endParaRPr lang="en-US" altLang="en-US" smtClean="0"/>
          </a:p>
        </p:txBody>
      </p:sp>
      <p:sp>
        <p:nvSpPr>
          <p:cNvPr id="12291" name="Rectangle 2"/>
          <p:cNvSpPr>
            <a:spLocks noGrp="1" noRot="1" noChangeAspect="1" noChangeArrowheads="1" noTextEdit="1"/>
          </p:cNvSpPr>
          <p:nvPr>
            <p:ph type="sldImg"/>
          </p:nvPr>
        </p:nvSpPr>
        <p:spPr>
          <a:xfrm>
            <a:off x="1270000" y="-1219200"/>
            <a:ext cx="1117600" cy="838200"/>
          </a:xfrm>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34800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EE69AAD-891F-41BE-8DEF-E1CDF2A5A9D2}" type="slidenum">
              <a:rPr lang="en-US" altLang="en-US" smtClean="0"/>
              <a:pPr/>
              <a:t>4</a:t>
            </a:fld>
            <a:endParaRPr lang="en-US" alt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3562158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085A1A-2B5E-48F8-8143-A73FC6C548DD}" type="slidenum">
              <a:rPr lang="en-US" altLang="en-US" smtClean="0"/>
              <a:pPr/>
              <a:t>5</a:t>
            </a:fld>
            <a:endParaRPr lang="en-US" alt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05247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4D2B2B-6BE7-4563-AEE6-51C6A98DC49C}" type="slidenum">
              <a:rPr lang="en-US" altLang="en-US" smtClean="0"/>
              <a:pPr/>
              <a:t>6</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41321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2949A8-0806-484E-89F9-06794DDA91D2}" type="slidenum">
              <a:rPr lang="en-US" altLang="en-US" smtClean="0"/>
              <a:pPr/>
              <a:t>7</a:t>
            </a:fld>
            <a:endParaRPr lang="en-US" alt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89199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885AED-D77E-43E9-B6C9-734FF91C7126}" type="slidenum">
              <a:rPr lang="en-US" altLang="en-US" smtClean="0"/>
              <a:pPr/>
              <a:t>12</a:t>
            </a:fld>
            <a:endParaRPr lang="en-US" alt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0607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9B3060-6A55-4E18-AEF5-C32283B80A09}" type="slidenum">
              <a:rPr lang="en-US" altLang="en-US" smtClean="0"/>
              <a:pPr/>
              <a:t>17</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04509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338C50-43AB-45BC-925D-1BBDE4DCB764}" type="slidenum">
              <a:rPr lang="en-US" altLang="en-US" smtClean="0"/>
              <a:pPr/>
              <a:t>19</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91247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p:cNvGrpSpPr>
            <a:grpSpLocks/>
          </p:cNvGrpSpPr>
          <p:nvPr/>
        </p:nvGrpSpPr>
        <p:grpSpPr bwMode="auto">
          <a:xfrm>
            <a:off x="203200" y="0"/>
            <a:ext cx="3778250" cy="6858000"/>
            <a:chOff x="203200" y="0"/>
            <a:chExt cx="3778250" cy="6858001"/>
          </a:xfrm>
        </p:grpSpPr>
        <p:sp>
          <p:nvSpPr>
            <p:cNvPr id="5" name="Freeform 6"/>
            <p:cNvSpPr>
              <a:spLocks/>
            </p:cNvSpPr>
            <p:nvPr/>
          </p:nvSpPr>
          <p:spPr bwMode="auto">
            <a:xfrm>
              <a:off x="641350" y="0"/>
              <a:ext cx="1365250" cy="3971925"/>
            </a:xfrm>
            <a:custGeom>
              <a:avLst/>
              <a:gdLst>
                <a:gd name="T0" fmla="*/ 0 w 860"/>
                <a:gd name="T1" fmla="*/ 2147483646 h 2502"/>
                <a:gd name="T2" fmla="*/ 2147483646 w 860"/>
                <a:gd name="T3" fmla="*/ 2147483646 h 2502"/>
                <a:gd name="T4" fmla="*/ 2147483646 w 860"/>
                <a:gd name="T5" fmla="*/ 0 h 2502"/>
                <a:gd name="T6" fmla="*/ 2147483646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p:cNvSpPr>
            <a:spLocks/>
          </p:cNvSpPr>
          <p:nvPr/>
        </p:nvSpPr>
        <p:spPr bwMode="auto">
          <a:xfrm>
            <a:off x="203200" y="3771900"/>
            <a:ext cx="361950" cy="90488"/>
          </a:xfrm>
          <a:custGeom>
            <a:avLst/>
            <a:gdLst>
              <a:gd name="T0" fmla="*/ 2147483646 w 228"/>
              <a:gd name="T1" fmla="*/ 2147483646 h 57"/>
              <a:gd name="T2" fmla="*/ 0 w 228"/>
              <a:gd name="T3" fmla="*/ 0 h 57"/>
              <a:gd name="T4" fmla="*/ 2147483646 w 228"/>
              <a:gd name="T5" fmla="*/ 2147483646 h 57"/>
              <a:gd name="T6" fmla="*/ 2147483646 w 228"/>
              <a:gd name="T7" fmla="*/ 2147483646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p:cNvSpPr>
            <a:spLocks/>
          </p:cNvSpPr>
          <p:nvPr/>
        </p:nvSpPr>
        <p:spPr bwMode="auto">
          <a:xfrm>
            <a:off x="560388" y="3867150"/>
            <a:ext cx="61912" cy="80963"/>
          </a:xfrm>
          <a:custGeom>
            <a:avLst/>
            <a:gdLst>
              <a:gd name="T0" fmla="*/ 0 w 39"/>
              <a:gd name="T1" fmla="*/ 0 h 51"/>
              <a:gd name="T2" fmla="*/ 2147483646 w 39"/>
              <a:gd name="T3" fmla="*/ 2147483646 h 51"/>
              <a:gd name="T4" fmla="*/ 2147483646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3"/>
          <p:cNvSpPr>
            <a:spLocks noGrp="1"/>
          </p:cNvSpPr>
          <p:nvPr>
            <p:ph type="dt" sz="half" idx="10"/>
          </p:nvPr>
        </p:nvSpPr>
        <p:spPr>
          <a:xfrm>
            <a:off x="7326313" y="6116638"/>
            <a:ext cx="857250" cy="365125"/>
          </a:xfrm>
        </p:spPr>
        <p:txBody>
          <a:bodyPr/>
          <a:lstStyle>
            <a:lvl1pPr>
              <a:defRPr/>
            </a:lvl1pPr>
          </a:lstStyle>
          <a:p>
            <a:pPr>
              <a:defRPr/>
            </a:pPr>
            <a:endParaRPr lang="en-US" altLang="en-US"/>
          </a:p>
        </p:txBody>
      </p:sp>
      <p:sp>
        <p:nvSpPr>
          <p:cNvPr id="14" name="Footer Placeholder 4"/>
          <p:cNvSpPr>
            <a:spLocks noGrp="1"/>
          </p:cNvSpPr>
          <p:nvPr>
            <p:ph type="ftr" sz="quarter" idx="11"/>
          </p:nvPr>
        </p:nvSpPr>
        <p:spPr>
          <a:xfrm>
            <a:off x="3624263" y="6116638"/>
            <a:ext cx="3608387" cy="365125"/>
          </a:xfrm>
        </p:spPr>
        <p:txBody>
          <a:bodyPr/>
          <a:lstStyle>
            <a:lvl1pPr>
              <a:defRPr/>
            </a:lvl1pPr>
          </a:lstStyle>
          <a:p>
            <a:pPr>
              <a:defRPr/>
            </a:pPr>
            <a:endParaRPr lang="en-US" altLang="en-US"/>
          </a:p>
        </p:txBody>
      </p:sp>
      <p:sp>
        <p:nvSpPr>
          <p:cNvPr id="15" name="Slide Number Placeholder 5"/>
          <p:cNvSpPr>
            <a:spLocks noGrp="1"/>
          </p:cNvSpPr>
          <p:nvPr>
            <p:ph type="sldNum" sz="quarter" idx="12"/>
          </p:nvPr>
        </p:nvSpPr>
        <p:spPr>
          <a:xfrm>
            <a:off x="8275638" y="6116638"/>
            <a:ext cx="411162" cy="365125"/>
          </a:xfrm>
        </p:spPr>
        <p:txBody>
          <a:bodyPr/>
          <a:lstStyle>
            <a:lvl1pPr>
              <a:defRPr/>
            </a:lvl1pPr>
          </a:lstStyle>
          <a:p>
            <a:pPr>
              <a:defRPr/>
            </a:pPr>
            <a:fld id="{F3C4CAF7-7FF5-4517-9F0D-D795EAFB8D1F}" type="slidenum">
              <a:rPr lang="en-US" altLang="en-US"/>
              <a:pPr>
                <a:defRPr/>
              </a:pPr>
              <a:t>‹#›</a:t>
            </a:fld>
            <a:endParaRPr lang="en-US" altLang="en-US"/>
          </a:p>
        </p:txBody>
      </p:sp>
    </p:spTree>
    <p:extLst>
      <p:ext uri="{BB962C8B-B14F-4D97-AF65-F5344CB8AC3E}">
        <p14:creationId xmlns:p14="http://schemas.microsoft.com/office/powerpoint/2010/main" val="901117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19C17977-33D6-4F2E-8C9C-62A070BC1A75}" type="slidenum">
              <a:rPr lang="en-US" altLang="en-US"/>
              <a:pPr>
                <a:defRPr/>
              </a:pPr>
              <a:t>‹#›</a:t>
            </a:fld>
            <a:endParaRPr lang="en-US" altLang="en-US"/>
          </a:p>
        </p:txBody>
      </p:sp>
    </p:spTree>
    <p:extLst>
      <p:ext uri="{BB962C8B-B14F-4D97-AF65-F5344CB8AC3E}">
        <p14:creationId xmlns:p14="http://schemas.microsoft.com/office/powerpoint/2010/main" val="108258139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74E8D5D3-4640-4AE1-9EEE-765A3FB83370}" type="slidenum">
              <a:rPr lang="en-US" altLang="en-US"/>
              <a:pPr>
                <a:defRPr/>
              </a:pPr>
              <a:t>‹#›</a:t>
            </a:fld>
            <a:endParaRPr lang="en-US" altLang="en-US"/>
          </a:p>
        </p:txBody>
      </p:sp>
    </p:spTree>
    <p:extLst>
      <p:ext uri="{BB962C8B-B14F-4D97-AF65-F5344CB8AC3E}">
        <p14:creationId xmlns:p14="http://schemas.microsoft.com/office/powerpoint/2010/main" val="191224624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5"/>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endParaRPr lang="en-US" altLang="en-US"/>
          </a:p>
        </p:txBody>
      </p:sp>
      <p:sp>
        <p:nvSpPr>
          <p:cNvPr id="8" name="Footer Placeholder 4"/>
          <p:cNvSpPr>
            <a:spLocks noGrp="1"/>
          </p:cNvSpPr>
          <p:nvPr>
            <p:ph type="ftr" sz="quarter" idx="15"/>
          </p:nvPr>
        </p:nvSpPr>
        <p:spPr/>
        <p:txBody>
          <a:bodyPr/>
          <a:lstStyle>
            <a:lvl1pPr>
              <a:defRPr/>
            </a:lvl1pPr>
          </a:lstStyle>
          <a:p>
            <a:pPr>
              <a:defRPr/>
            </a:pPr>
            <a:endParaRPr lang="en-US" altLang="en-US"/>
          </a:p>
        </p:txBody>
      </p:sp>
      <p:sp>
        <p:nvSpPr>
          <p:cNvPr id="9" name="Slide Number Placeholder 5"/>
          <p:cNvSpPr>
            <a:spLocks noGrp="1"/>
          </p:cNvSpPr>
          <p:nvPr>
            <p:ph type="sldNum" sz="quarter" idx="16"/>
          </p:nvPr>
        </p:nvSpPr>
        <p:spPr/>
        <p:txBody>
          <a:bodyPr/>
          <a:lstStyle>
            <a:lvl1pPr>
              <a:defRPr/>
            </a:lvl1pPr>
          </a:lstStyle>
          <a:p>
            <a:pPr>
              <a:defRPr/>
            </a:pPr>
            <a:fld id="{18820B31-647E-49E3-804B-8D836AA8DCA2}" type="slidenum">
              <a:rPr lang="en-US" altLang="en-US"/>
              <a:pPr>
                <a:defRPr/>
              </a:pPr>
              <a:t>‹#›</a:t>
            </a:fld>
            <a:endParaRPr lang="en-US" altLang="en-US"/>
          </a:p>
        </p:txBody>
      </p:sp>
    </p:spTree>
    <p:extLst>
      <p:ext uri="{BB962C8B-B14F-4D97-AF65-F5344CB8AC3E}">
        <p14:creationId xmlns:p14="http://schemas.microsoft.com/office/powerpoint/2010/main" val="220268610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F958F127-3C61-4AF1-9CE0-5D28AB80816A}" type="slidenum">
              <a:rPr lang="en-US" altLang="en-US"/>
              <a:pPr>
                <a:defRPr/>
              </a:pPr>
              <a:t>‹#›</a:t>
            </a:fld>
            <a:endParaRPr lang="en-US" altLang="en-US"/>
          </a:p>
        </p:txBody>
      </p:sp>
    </p:spTree>
    <p:extLst>
      <p:ext uri="{BB962C8B-B14F-4D97-AF65-F5344CB8AC3E}">
        <p14:creationId xmlns:p14="http://schemas.microsoft.com/office/powerpoint/2010/main" val="256364113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n-US" sz="8000" dirty="0">
                <a:effectLst/>
              </a:rPr>
              <a:t>“</a:t>
            </a:r>
          </a:p>
        </p:txBody>
      </p:sp>
      <p:sp>
        <p:nvSpPr>
          <p:cNvPr id="6" name="TextBox 5"/>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defRPr/>
            </a:pPr>
            <a:r>
              <a:rPr lang="en-US" sz="8000" dirty="0">
                <a:effectLs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smtClean="0"/>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endParaRPr lang="en-US" altLang="en-US"/>
          </a:p>
        </p:txBody>
      </p:sp>
      <p:sp>
        <p:nvSpPr>
          <p:cNvPr id="8" name="Footer Placeholder 4"/>
          <p:cNvSpPr>
            <a:spLocks noGrp="1"/>
          </p:cNvSpPr>
          <p:nvPr>
            <p:ph type="ftr" sz="quarter" idx="15"/>
          </p:nvPr>
        </p:nvSpPr>
        <p:spPr/>
        <p:txBody>
          <a:bodyPr/>
          <a:lstStyle>
            <a:lvl1pPr>
              <a:defRPr/>
            </a:lvl1pPr>
          </a:lstStyle>
          <a:p>
            <a:pPr>
              <a:defRPr/>
            </a:pPr>
            <a:endParaRPr lang="en-US" altLang="en-US"/>
          </a:p>
        </p:txBody>
      </p:sp>
      <p:sp>
        <p:nvSpPr>
          <p:cNvPr id="9" name="Slide Number Placeholder 5"/>
          <p:cNvSpPr>
            <a:spLocks noGrp="1"/>
          </p:cNvSpPr>
          <p:nvPr>
            <p:ph type="sldNum" sz="quarter" idx="16"/>
          </p:nvPr>
        </p:nvSpPr>
        <p:spPr/>
        <p:txBody>
          <a:bodyPr/>
          <a:lstStyle>
            <a:lvl1pPr>
              <a:defRPr/>
            </a:lvl1pPr>
          </a:lstStyle>
          <a:p>
            <a:pPr>
              <a:defRPr/>
            </a:pPr>
            <a:fld id="{743D270D-39D5-4C82-AEDC-AF99C89922B2}" type="slidenum">
              <a:rPr lang="en-US" altLang="en-US"/>
              <a:pPr>
                <a:defRPr/>
              </a:pPr>
              <a:t>‹#›</a:t>
            </a:fld>
            <a:endParaRPr lang="en-US" altLang="en-US"/>
          </a:p>
        </p:txBody>
      </p:sp>
    </p:spTree>
    <p:extLst>
      <p:ext uri="{BB962C8B-B14F-4D97-AF65-F5344CB8AC3E}">
        <p14:creationId xmlns:p14="http://schemas.microsoft.com/office/powerpoint/2010/main" val="181014610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smtClean="0"/>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Date Placeholder 3"/>
          <p:cNvSpPr>
            <a:spLocks noGrp="1"/>
          </p:cNvSpPr>
          <p:nvPr>
            <p:ph type="dt" sz="half" idx="14"/>
          </p:nvPr>
        </p:nvSpPr>
        <p:spPr/>
        <p:txBody>
          <a:bodyPr/>
          <a:lstStyle>
            <a:lvl1pPr>
              <a:defRPr/>
            </a:lvl1pPr>
          </a:lstStyle>
          <a:p>
            <a:pPr>
              <a:defRPr/>
            </a:pPr>
            <a:endParaRPr lang="en-US" altLang="en-US"/>
          </a:p>
        </p:txBody>
      </p:sp>
      <p:sp>
        <p:nvSpPr>
          <p:cNvPr id="6" name="Footer Placeholder 4"/>
          <p:cNvSpPr>
            <a:spLocks noGrp="1"/>
          </p:cNvSpPr>
          <p:nvPr>
            <p:ph type="ftr" sz="quarter" idx="15"/>
          </p:nvPr>
        </p:nvSpPr>
        <p:spPr/>
        <p:txBody>
          <a:bodyPr/>
          <a:lstStyle>
            <a:lvl1pPr>
              <a:defRPr/>
            </a:lvl1pPr>
          </a:lstStyle>
          <a:p>
            <a:pPr>
              <a:defRPr/>
            </a:pPr>
            <a:endParaRPr lang="en-US" altLang="en-US"/>
          </a:p>
        </p:txBody>
      </p:sp>
      <p:sp>
        <p:nvSpPr>
          <p:cNvPr id="7" name="Slide Number Placeholder 5"/>
          <p:cNvSpPr>
            <a:spLocks noGrp="1"/>
          </p:cNvSpPr>
          <p:nvPr>
            <p:ph type="sldNum" sz="quarter" idx="16"/>
          </p:nvPr>
        </p:nvSpPr>
        <p:spPr/>
        <p:txBody>
          <a:bodyPr/>
          <a:lstStyle>
            <a:lvl1pPr>
              <a:defRPr/>
            </a:lvl1pPr>
          </a:lstStyle>
          <a:p>
            <a:pPr>
              <a:defRPr/>
            </a:pPr>
            <a:fld id="{5EFC0025-FA0F-4053-A4B6-5678EE8E2E99}" type="slidenum">
              <a:rPr lang="en-US" altLang="en-US"/>
              <a:pPr>
                <a:defRPr/>
              </a:pPr>
              <a:t>‹#›</a:t>
            </a:fld>
            <a:endParaRPr lang="en-US" altLang="en-US"/>
          </a:p>
        </p:txBody>
      </p:sp>
    </p:spTree>
    <p:extLst>
      <p:ext uri="{BB962C8B-B14F-4D97-AF65-F5344CB8AC3E}">
        <p14:creationId xmlns:p14="http://schemas.microsoft.com/office/powerpoint/2010/main" val="364384808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07479385-4881-4342-9AA7-B28C94399680}" type="slidenum">
              <a:rPr lang="en-US" altLang="en-US"/>
              <a:pPr>
                <a:defRPr/>
              </a:pPr>
              <a:t>‹#›</a:t>
            </a:fld>
            <a:endParaRPr lang="en-US" altLang="en-US"/>
          </a:p>
        </p:txBody>
      </p:sp>
    </p:spTree>
    <p:extLst>
      <p:ext uri="{BB962C8B-B14F-4D97-AF65-F5344CB8AC3E}">
        <p14:creationId xmlns:p14="http://schemas.microsoft.com/office/powerpoint/2010/main" val="3011606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FC1F0111-9E69-45E0-B39B-643813F0908D}" type="slidenum">
              <a:rPr lang="en-US" altLang="en-US"/>
              <a:pPr>
                <a:defRPr/>
              </a:pPr>
              <a:t>‹#›</a:t>
            </a:fld>
            <a:endParaRPr lang="en-US" altLang="en-US"/>
          </a:p>
        </p:txBody>
      </p:sp>
    </p:spTree>
    <p:extLst>
      <p:ext uri="{BB962C8B-B14F-4D97-AF65-F5344CB8AC3E}">
        <p14:creationId xmlns:p14="http://schemas.microsoft.com/office/powerpoint/2010/main" val="2482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3775" y="6108700"/>
            <a:ext cx="857250" cy="365125"/>
          </a:xfrm>
        </p:spPr>
        <p:txBody>
          <a:bodyPr/>
          <a:lstStyle>
            <a:lvl1pPr>
              <a:defRPr/>
            </a:lvl1pPr>
          </a:lstStyle>
          <a:p>
            <a:pPr>
              <a:defRPr/>
            </a:pPr>
            <a:endParaRPr lang="en-US" altLang="en-US"/>
          </a:p>
        </p:txBody>
      </p:sp>
      <p:sp>
        <p:nvSpPr>
          <p:cNvPr id="5" name="Footer Placeholder 4"/>
          <p:cNvSpPr>
            <a:spLocks noGrp="1"/>
          </p:cNvSpPr>
          <p:nvPr>
            <p:ph type="ftr" sz="quarter" idx="11"/>
          </p:nvPr>
        </p:nvSpPr>
        <p:spPr>
          <a:xfrm>
            <a:off x="1973263" y="6108700"/>
            <a:ext cx="5313362" cy="365125"/>
          </a:xfrm>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a:xfrm>
            <a:off x="8258175" y="6108700"/>
            <a:ext cx="428625" cy="365125"/>
          </a:xfrm>
        </p:spPr>
        <p:txBody>
          <a:bodyPr/>
          <a:lstStyle>
            <a:lvl1pPr>
              <a:defRPr/>
            </a:lvl1pPr>
          </a:lstStyle>
          <a:p>
            <a:pPr>
              <a:defRPr/>
            </a:pPr>
            <a:fld id="{CFD5E85C-D88B-4CFD-BADE-6FFAB5E322D5}" type="slidenum">
              <a:rPr lang="en-US" altLang="en-US"/>
              <a:pPr>
                <a:defRPr/>
              </a:pPr>
              <a:t>‹#›</a:t>
            </a:fld>
            <a:endParaRPr lang="en-US" altLang="en-US"/>
          </a:p>
        </p:txBody>
      </p:sp>
    </p:spTree>
    <p:extLst>
      <p:ext uri="{BB962C8B-B14F-4D97-AF65-F5344CB8AC3E}">
        <p14:creationId xmlns:p14="http://schemas.microsoft.com/office/powerpoint/2010/main" val="3195483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9093AB04-F0D6-48FD-B606-0F63E82B4642}" type="slidenum">
              <a:rPr lang="en-US" altLang="en-US"/>
              <a:pPr>
                <a:defRPr/>
              </a:pPr>
              <a:t>‹#›</a:t>
            </a:fld>
            <a:endParaRPr lang="en-US" altLang="en-US"/>
          </a:p>
        </p:txBody>
      </p:sp>
    </p:spTree>
    <p:extLst>
      <p:ext uri="{BB962C8B-B14F-4D97-AF65-F5344CB8AC3E}">
        <p14:creationId xmlns:p14="http://schemas.microsoft.com/office/powerpoint/2010/main" val="2347645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F1313BAF-D50A-4DCC-B582-784E273EFF04}" type="slidenum">
              <a:rPr lang="en-US" altLang="en-US"/>
              <a:pPr>
                <a:defRPr/>
              </a:pPr>
              <a:t>‹#›</a:t>
            </a:fld>
            <a:endParaRPr lang="en-US" altLang="en-US"/>
          </a:p>
        </p:txBody>
      </p:sp>
    </p:spTree>
    <p:extLst>
      <p:ext uri="{BB962C8B-B14F-4D97-AF65-F5344CB8AC3E}">
        <p14:creationId xmlns:p14="http://schemas.microsoft.com/office/powerpoint/2010/main" val="229698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FA787070-2E05-45BE-B415-BED8F02B737C}" type="slidenum">
              <a:rPr lang="en-US" altLang="en-US"/>
              <a:pPr>
                <a:defRPr/>
              </a:pPr>
              <a:t>‹#›</a:t>
            </a:fld>
            <a:endParaRPr lang="en-US" altLang="en-US"/>
          </a:p>
        </p:txBody>
      </p:sp>
    </p:spTree>
    <p:extLst>
      <p:ext uri="{BB962C8B-B14F-4D97-AF65-F5344CB8AC3E}">
        <p14:creationId xmlns:p14="http://schemas.microsoft.com/office/powerpoint/2010/main" val="3041498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35088504-3227-4B71-BBB4-DEF76F07768D}" type="slidenum">
              <a:rPr lang="en-US" altLang="en-US"/>
              <a:pPr>
                <a:defRPr/>
              </a:pPr>
              <a:t>‹#›</a:t>
            </a:fld>
            <a:endParaRPr lang="en-US" altLang="en-US"/>
          </a:p>
        </p:txBody>
      </p:sp>
    </p:spTree>
    <p:extLst>
      <p:ext uri="{BB962C8B-B14F-4D97-AF65-F5344CB8AC3E}">
        <p14:creationId xmlns:p14="http://schemas.microsoft.com/office/powerpoint/2010/main" val="189645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CE782B9D-ECAE-4A87-A813-B920D6A1FF0B}" type="slidenum">
              <a:rPr lang="en-US" altLang="en-US"/>
              <a:pPr>
                <a:defRPr/>
              </a:pPr>
              <a:t>‹#›</a:t>
            </a:fld>
            <a:endParaRPr lang="en-US" altLang="en-US"/>
          </a:p>
        </p:txBody>
      </p:sp>
    </p:spTree>
    <p:extLst>
      <p:ext uri="{BB962C8B-B14F-4D97-AF65-F5344CB8AC3E}">
        <p14:creationId xmlns:p14="http://schemas.microsoft.com/office/powerpoint/2010/main" val="4007782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732CB5A4-3105-4AFC-8783-9D9E6E720696}" type="slidenum">
              <a:rPr lang="en-US" altLang="en-US"/>
              <a:pPr>
                <a:defRPr/>
              </a:pPr>
              <a:t>‹#›</a:t>
            </a:fld>
            <a:endParaRPr lang="en-US" altLang="en-US"/>
          </a:p>
        </p:txBody>
      </p:sp>
    </p:spTree>
    <p:extLst>
      <p:ext uri="{BB962C8B-B14F-4D97-AF65-F5344CB8AC3E}">
        <p14:creationId xmlns:p14="http://schemas.microsoft.com/office/powerpoint/2010/main" val="1792325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6682276A-E6C3-4BBA-AA91-B4948A325A1D}" type="slidenum">
              <a:rPr lang="en-US" altLang="en-US"/>
              <a:pPr>
                <a:defRPr/>
              </a:pPr>
              <a:t>‹#›</a:t>
            </a:fld>
            <a:endParaRPr lang="en-US" altLang="en-US"/>
          </a:p>
        </p:txBody>
      </p:sp>
    </p:spTree>
    <p:extLst>
      <p:ext uri="{BB962C8B-B14F-4D97-AF65-F5344CB8AC3E}">
        <p14:creationId xmlns:p14="http://schemas.microsoft.com/office/powerpoint/2010/main" val="213755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13"/>
          <p:cNvGrpSpPr>
            <a:grpSpLocks/>
          </p:cNvGrpSpPr>
          <p:nvPr/>
        </p:nvGrpSpPr>
        <p:grpSpPr bwMode="auto">
          <a:xfrm>
            <a:off x="0" y="0"/>
            <a:ext cx="2132013" cy="6858000"/>
            <a:chOff x="0" y="0"/>
            <a:chExt cx="2132013" cy="6858001"/>
          </a:xfrm>
        </p:grpSpPr>
        <p:sp>
          <p:nvSpPr>
            <p:cNvPr id="1032" name="Freeform 6"/>
            <p:cNvSpPr>
              <a:spLocks/>
            </p:cNvSpPr>
            <p:nvPr/>
          </p:nvSpPr>
          <p:spPr bwMode="auto">
            <a:xfrm>
              <a:off x="0" y="0"/>
              <a:ext cx="1073150" cy="5291138"/>
            </a:xfrm>
            <a:custGeom>
              <a:avLst/>
              <a:gdLst>
                <a:gd name="T0" fmla="*/ 0 w 676"/>
                <a:gd name="T1" fmla="*/ 2147483646 h 3333"/>
                <a:gd name="T2" fmla="*/ 0 w 676"/>
                <a:gd name="T3" fmla="*/ 2147483646 h 3333"/>
                <a:gd name="T4" fmla="*/ 2147483646 w 676"/>
                <a:gd name="T5" fmla="*/ 2147483646 h 3333"/>
                <a:gd name="T6" fmla="*/ 2147483646 w 676"/>
                <a:gd name="T7" fmla="*/ 0 h 3333"/>
                <a:gd name="T8" fmla="*/ 2147483646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endParaRPr lang="en-US" altLang="en-US"/>
          </a:p>
        </p:txBody>
      </p:sp>
      <p:sp>
        <p:nvSpPr>
          <p:cNvPr id="5" name="Footer Placeholder 4"/>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ltLang="en-US"/>
          </a:p>
        </p:txBody>
      </p:sp>
      <p:sp>
        <p:nvSpPr>
          <p:cNvPr id="6" name="Slide Number Placeholder 5"/>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381E1302-6B19-4071-ACA1-BF365F965D2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58" r:id="rId1"/>
    <p:sldLayoutId id="2147484159" r:id="rId2"/>
    <p:sldLayoutId id="2147484145" r:id="rId3"/>
    <p:sldLayoutId id="2147484146" r:id="rId4"/>
    <p:sldLayoutId id="2147484147" r:id="rId5"/>
    <p:sldLayoutId id="2147484148" r:id="rId6"/>
    <p:sldLayoutId id="2147484149" r:id="rId7"/>
    <p:sldLayoutId id="2147484150" r:id="rId8"/>
    <p:sldLayoutId id="2147484151" r:id="rId9"/>
    <p:sldLayoutId id="2147484152" r:id="rId10"/>
    <p:sldLayoutId id="2147484153" r:id="rId11"/>
    <p:sldLayoutId id="2147484160" r:id="rId12"/>
    <p:sldLayoutId id="2147484154" r:id="rId13"/>
    <p:sldLayoutId id="2147484161" r:id="rId14"/>
    <p:sldLayoutId id="2147484155" r:id="rId15"/>
    <p:sldLayoutId id="2147484156" r:id="rId16"/>
    <p:sldLayoutId id="2147484157" r:id="rId17"/>
  </p:sldLayoutIdLst>
  <p:hf hdr="0" ftr="0" dt="0"/>
  <p:txStyles>
    <p:titleStyle>
      <a:lvl1pPr algn="ctr" defTabSz="457200" rtl="0" eaLnBrk="0" fontAlgn="base" hangingPunct="0">
        <a:spcBef>
          <a:spcPct val="0"/>
        </a:spcBef>
        <a:spcAft>
          <a:spcPct val="0"/>
        </a:spcAft>
        <a:defRPr sz="4000" kern="120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4000">
          <a:solidFill>
            <a:schemeClr val="tx1"/>
          </a:solidFill>
          <a:latin typeface="Corbel" panose="020B0503020204020204" pitchFamily="34" charset="0"/>
        </a:defRPr>
      </a:lvl2pPr>
      <a:lvl3pPr algn="ctr" defTabSz="457200" rtl="0" eaLnBrk="0" fontAlgn="base" hangingPunct="0">
        <a:spcBef>
          <a:spcPct val="0"/>
        </a:spcBef>
        <a:spcAft>
          <a:spcPct val="0"/>
        </a:spcAft>
        <a:defRPr sz="4000">
          <a:solidFill>
            <a:schemeClr val="tx1"/>
          </a:solidFill>
          <a:latin typeface="Corbel" panose="020B0503020204020204" pitchFamily="34" charset="0"/>
        </a:defRPr>
      </a:lvl3pPr>
      <a:lvl4pPr algn="ctr" defTabSz="457200" rtl="0" eaLnBrk="0" fontAlgn="base" hangingPunct="0">
        <a:spcBef>
          <a:spcPct val="0"/>
        </a:spcBef>
        <a:spcAft>
          <a:spcPct val="0"/>
        </a:spcAft>
        <a:defRPr sz="4000">
          <a:solidFill>
            <a:schemeClr val="tx1"/>
          </a:solidFill>
          <a:latin typeface="Corbel" panose="020B0503020204020204" pitchFamily="34" charset="0"/>
        </a:defRPr>
      </a:lvl4pPr>
      <a:lvl5pPr algn="ctr" defTabSz="457200" rtl="0" eaLnBrk="0" fontAlgn="base" hangingPunct="0">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rgbClr val="688727"/>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rgbClr val="688727"/>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0" fontAlgn="base" hangingPunct="0">
        <a:spcBef>
          <a:spcPct val="20000"/>
        </a:spcBef>
        <a:spcAft>
          <a:spcPts val="600"/>
        </a:spcAft>
        <a:buClr>
          <a:srgbClr val="688727"/>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0" fontAlgn="base" hangingPunct="0">
        <a:spcBef>
          <a:spcPct val="20000"/>
        </a:spcBef>
        <a:spcAft>
          <a:spcPts val="600"/>
        </a:spcAft>
        <a:buClr>
          <a:srgbClr val="688727"/>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0" fontAlgn="base" hangingPunct="0">
        <a:spcBef>
          <a:spcPct val="20000"/>
        </a:spcBef>
        <a:spcAft>
          <a:spcPts val="600"/>
        </a:spcAft>
        <a:buClr>
          <a:srgbClr val="688727"/>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44.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hyperlink" Target="http://www.sensear.com/blog/protecting-hearing-impaired-workers-in-noisy-environments" TargetMode="External"/><Relationship Id="rId2" Type="http://schemas.openxmlformats.org/officeDocument/2006/relationships/slideLayout" Target="../slideLayouts/slideLayout2.xml"/><Relationship Id="rId1" Type="http://schemas.openxmlformats.org/officeDocument/2006/relationships/tags" Target="../tags/tag52.xml"/><Relationship Id="rId6" Type="http://schemas.openxmlformats.org/officeDocument/2006/relationships/hyperlink" Target="http://www.tdi.texas.gov/pubs/videoresource/fsnoise.pdf" TargetMode="External"/><Relationship Id="rId5" Type="http://schemas.openxmlformats.org/officeDocument/2006/relationships/hyperlink" Target="https://askjan.org/media/atoz.htm" TargetMode="External"/><Relationship Id="rId4" Type="http://schemas.openxmlformats.org/officeDocument/2006/relationships/hyperlink" Target="https://askjan.org/soar/index.htm"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
          <p:cNvSpPr>
            <a:spLocks noGrp="1" noChangeArrowheads="1"/>
          </p:cNvSpPr>
          <p:nvPr>
            <p:ph type="ctrTitle"/>
          </p:nvPr>
        </p:nvSpPr>
        <p:spPr>
          <a:xfrm>
            <a:off x="152400" y="990600"/>
            <a:ext cx="8915400" cy="1736725"/>
          </a:xfrm>
        </p:spPr>
        <p:txBody>
          <a:bodyPr/>
          <a:lstStyle/>
          <a:p>
            <a:pPr eaLnBrk="1" hangingPunct="1">
              <a:defRPr/>
            </a:pPr>
            <a:r>
              <a:rPr lang="en-US" altLang="en-US" sz="65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Dispelling the Myths</a:t>
            </a:r>
          </a:p>
        </p:txBody>
      </p:sp>
      <p:sp>
        <p:nvSpPr>
          <p:cNvPr id="2059" name="Rectangle 11"/>
          <p:cNvSpPr>
            <a:spLocks noGrp="1" noChangeArrowheads="1"/>
          </p:cNvSpPr>
          <p:nvPr>
            <p:ph type="subTitle" idx="1"/>
          </p:nvPr>
        </p:nvSpPr>
        <p:spPr>
          <a:xfrm>
            <a:off x="1143000" y="3886200"/>
            <a:ext cx="7848600" cy="1365250"/>
          </a:xfrm>
        </p:spPr>
        <p:txBody>
          <a:bodyPr rtlCol="0">
            <a:noAutofit/>
          </a:bodyPr>
          <a:lstStyle/>
          <a:p>
            <a:pPr eaLnBrk="1" fontAlgn="auto" hangingPunct="1">
              <a:buClr>
                <a:schemeClr val="accent1">
                  <a:lumMod val="75000"/>
                </a:schemeClr>
              </a:buClr>
              <a:buFont typeface="Arial"/>
              <a:buNone/>
              <a:defRPr/>
            </a:pPr>
            <a:r>
              <a:rPr lang="en-US" altLang="en-US" sz="3200" dirty="0" smtClean="0">
                <a:latin typeface="Arial" panose="020B0604020202020204" pitchFamily="34" charset="0"/>
                <a:cs typeface="Arial" panose="020B0604020202020204" pitchFamily="34" charset="0"/>
              </a:rPr>
              <a:t>Employment for People with Disabilities</a:t>
            </a:r>
            <a:br>
              <a:rPr lang="en-US" altLang="en-US" sz="3200" dirty="0" smtClean="0">
                <a:latin typeface="Arial" panose="020B0604020202020204" pitchFamily="34" charset="0"/>
                <a:cs typeface="Arial" panose="020B0604020202020204" pitchFamily="34" charset="0"/>
              </a:rPr>
            </a:br>
            <a:r>
              <a:rPr lang="en-US" altLang="en-US" sz="1200" dirty="0" smtClean="0">
                <a:latin typeface="Arial" panose="020B0604020202020204" pitchFamily="34" charset="0"/>
                <a:cs typeface="Arial" panose="020B0604020202020204" pitchFamily="34" charset="0"/>
              </a:rPr>
              <a:t/>
            </a:r>
            <a:br>
              <a:rPr lang="en-US" altLang="en-US" sz="1200" dirty="0" smtClean="0">
                <a:latin typeface="Arial" panose="020B0604020202020204" pitchFamily="34" charset="0"/>
                <a:cs typeface="Arial" panose="020B0604020202020204" pitchFamily="34" charset="0"/>
              </a:rPr>
            </a:br>
            <a:r>
              <a:rPr lang="en-US" altLang="en-US" sz="1200" dirty="0" smtClean="0">
                <a:latin typeface="Arial" panose="020B0604020202020204" pitchFamily="34" charset="0"/>
                <a:cs typeface="Arial" panose="020B0604020202020204" pitchFamily="34" charset="0"/>
              </a:rPr>
              <a:t>Updated October 2017</a:t>
            </a:r>
            <a:r>
              <a:rPr lang="en-US" altLang="en-US" sz="3200" dirty="0" smtClean="0">
                <a:latin typeface="Arial" panose="020B0604020202020204" pitchFamily="34" charset="0"/>
                <a:cs typeface="Arial" panose="020B0604020202020204" pitchFamily="34" charset="0"/>
              </a:rPr>
              <a:t> </a:t>
            </a:r>
          </a:p>
        </p:txBody>
      </p:sp>
      <p:sp>
        <p:nvSpPr>
          <p:cNvPr id="6" name="Rectangle 70"/>
          <p:cNvSpPr>
            <a:spLocks noGrp="1" noChangeArrowheads="1"/>
          </p:cNvSpPr>
          <p:nvPr>
            <p:ph type="sldNum" sz="quarter" idx="12"/>
          </p:nvPr>
        </p:nvSpPr>
        <p:spPr/>
        <p:txBody>
          <a:bodyPr/>
          <a:lstStyle/>
          <a:p>
            <a:pPr>
              <a:defRPr/>
            </a:pPr>
            <a:fld id="{0BC2C1B6-2EE8-4DA5-8969-099D6C61A549}" type="slidenum">
              <a:rPr lang="en-US" altLang="en-US"/>
              <a:pPr>
                <a:defRPr/>
              </a:pPr>
              <a:t>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#6</a:t>
            </a:r>
          </a:p>
        </p:txBody>
      </p:sp>
      <p:sp>
        <p:nvSpPr>
          <p:cNvPr id="23555" name="Rectangle 3"/>
          <p:cNvSpPr>
            <a:spLocks noGrp="1" noChangeArrowheads="1"/>
          </p:cNvSpPr>
          <p:nvPr>
            <p:ph idx="1"/>
          </p:nvPr>
        </p:nvSpPr>
        <p:spPr>
          <a:xfrm>
            <a:off x="1447800" y="2667000"/>
            <a:ext cx="7391400" cy="3276600"/>
          </a:xfrm>
        </p:spPr>
        <p:txBody>
          <a:bodyPr/>
          <a:lstStyle/>
          <a:p>
            <a:pPr marL="0" indent="0" eaLnBrk="1" hangingPunct="1">
              <a:buFont typeface="Arial" panose="020B0604020202020204" pitchFamily="34" charset="0"/>
              <a:buNone/>
            </a:pPr>
            <a:r>
              <a:rPr lang="en-US" altLang="en-US" dirty="0" smtClean="0">
                <a:latin typeface="Arial" panose="020B0604020202020204" pitchFamily="34" charset="0"/>
                <a:cs typeface="Arial" panose="020B0604020202020204" pitchFamily="34" charset="0"/>
              </a:rPr>
              <a:t>Myth: Persons with disabilities have problems getting to work</a:t>
            </a:r>
            <a:r>
              <a:rPr lang="en-US" altLang="en-US" dirty="0" smtClean="0"/>
              <a:t>. </a:t>
            </a:r>
          </a:p>
          <a:p>
            <a:pPr marL="0" indent="0" eaLnBrk="1" hangingPunct="1">
              <a:buNone/>
            </a:pPr>
            <a:r>
              <a:rPr lang="en-US" altLang="en-US" dirty="0" smtClean="0">
                <a:latin typeface="Arial" panose="020B0604020202020204" pitchFamily="34" charset="0"/>
                <a:cs typeface="Arial" panose="020B0604020202020204" pitchFamily="34" charset="0"/>
              </a:rPr>
              <a:t>Fact:  Persons </a:t>
            </a:r>
            <a:r>
              <a:rPr lang="en-US" altLang="en-US" dirty="0">
                <a:latin typeface="Arial" panose="020B0604020202020204" pitchFamily="34" charset="0"/>
                <a:cs typeface="Arial" panose="020B0604020202020204" pitchFamily="34" charset="0"/>
              </a:rPr>
              <a:t>with disabilities are capable of supplying their own transportation by choosing to walk, use a car pool, drive, take public transportation, or a cab. Their modes of transportation to work are as varied as those of other employees.</a:t>
            </a:r>
          </a:p>
          <a:p>
            <a:pPr marL="0" indent="0" eaLnBrk="1" hangingPunct="1">
              <a:buFont typeface="Arial" panose="020B0604020202020204" pitchFamily="34" charset="0"/>
              <a:buNone/>
            </a:pPr>
            <a:endParaRPr lang="en-US" altLang="en-US" dirty="0" smtClean="0"/>
          </a:p>
        </p:txBody>
      </p:sp>
      <p:sp>
        <p:nvSpPr>
          <p:cNvPr id="7" name="Slide Number Placeholder 5"/>
          <p:cNvSpPr>
            <a:spLocks noGrp="1"/>
          </p:cNvSpPr>
          <p:nvPr>
            <p:ph type="sldNum" sz="quarter" idx="12"/>
          </p:nvPr>
        </p:nvSpPr>
        <p:spPr/>
        <p:txBody>
          <a:bodyPr/>
          <a:lstStyle/>
          <a:p>
            <a:pPr>
              <a:defRPr/>
            </a:pPr>
            <a:fld id="{5F5EAE33-B53D-4AD4-9760-06F9EB523F95}" type="slidenum">
              <a:rPr lang="en-US" altLang="en-US"/>
              <a:pPr>
                <a:defRPr/>
              </a:pPr>
              <a:t>10</a:t>
            </a:fld>
            <a:endParaRPr lang="en-US" altLang="en-US"/>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82663" y="381000"/>
            <a:ext cx="7704137" cy="20574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#7</a:t>
            </a:r>
          </a:p>
        </p:txBody>
      </p:sp>
      <p:sp>
        <p:nvSpPr>
          <p:cNvPr id="24579" name="Rectangle 3"/>
          <p:cNvSpPr>
            <a:spLocks noGrp="1" noChangeArrowheads="1"/>
          </p:cNvSpPr>
          <p:nvPr>
            <p:ph idx="1"/>
          </p:nvPr>
        </p:nvSpPr>
        <p:spPr>
          <a:xfrm>
            <a:off x="1371600" y="2057400"/>
            <a:ext cx="7391400" cy="4267200"/>
          </a:xfrm>
        </p:spPr>
        <p:txBody>
          <a:bodyPr/>
          <a:lstStyle/>
          <a:p>
            <a:pPr marL="0" indent="0" eaLnBrk="1" hangingPunct="1">
              <a:buFont typeface="Arial" panose="020B0604020202020204" pitchFamily="34" charset="0"/>
              <a:buNone/>
            </a:pPr>
            <a:r>
              <a:rPr lang="en-US" altLang="en-US" dirty="0" smtClean="0">
                <a:latin typeface="Arial" panose="020B0604020202020204" pitchFamily="34" charset="0"/>
                <a:cs typeface="Arial" panose="020B0604020202020204" pitchFamily="34" charset="0"/>
              </a:rPr>
              <a:t>Myth: A noisy work environment is an ideal work environment for an individual who is deaf. </a:t>
            </a:r>
          </a:p>
          <a:p>
            <a:pPr marL="0" indent="0" eaLnBrk="1" hangingPunct="1">
              <a:buNone/>
            </a:pPr>
            <a:r>
              <a:rPr lang="en-US" altLang="en-US" dirty="0" smtClean="0">
                <a:latin typeface="Arial" panose="020B0604020202020204" pitchFamily="34" charset="0"/>
                <a:cs typeface="Arial" panose="020B0604020202020204" pitchFamily="34" charset="0"/>
              </a:rPr>
              <a:t>Fact:  </a:t>
            </a:r>
            <a:r>
              <a:rPr lang="en-US" altLang="en-US" dirty="0">
                <a:latin typeface="Arial" panose="020B0604020202020204" pitchFamily="34" charset="0"/>
                <a:cs typeface="Arial" panose="020B0604020202020204" pitchFamily="34" charset="0"/>
              </a:rPr>
              <a:t>Persons who are deaf should be considered and hired for all jobs that they have the skills, knowledge, experience, and talent to perform. No person with a disability should be prejudged regarding employment opportunities.  Reasonable accommodations should also be considered on an individual basis.    </a:t>
            </a:r>
          </a:p>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p:txBody>
      </p:sp>
      <p:sp>
        <p:nvSpPr>
          <p:cNvPr id="7" name="Slide Number Placeholder 5"/>
          <p:cNvSpPr>
            <a:spLocks noGrp="1"/>
          </p:cNvSpPr>
          <p:nvPr>
            <p:ph type="sldNum" sz="quarter" idx="12"/>
          </p:nvPr>
        </p:nvSpPr>
        <p:spPr/>
        <p:txBody>
          <a:bodyPr/>
          <a:lstStyle/>
          <a:p>
            <a:pPr>
              <a:defRPr/>
            </a:pPr>
            <a:fld id="{718C1F49-B467-4B49-B18E-679846F0D0BC}" type="slidenum">
              <a:rPr lang="en-US" altLang="en-US"/>
              <a:pPr>
                <a:defRPr/>
              </a:pPr>
              <a:t>11</a:t>
            </a:fld>
            <a:endParaRPr lang="en-US" altLang="en-US"/>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457200"/>
            <a:ext cx="8229600"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#8</a:t>
            </a:r>
          </a:p>
        </p:txBody>
      </p:sp>
      <p:sp>
        <p:nvSpPr>
          <p:cNvPr id="17411" name="Rectangle 3"/>
          <p:cNvSpPr>
            <a:spLocks noGrp="1" noChangeArrowheads="1"/>
          </p:cNvSpPr>
          <p:nvPr>
            <p:ph idx="1"/>
          </p:nvPr>
        </p:nvSpPr>
        <p:spPr>
          <a:xfrm>
            <a:off x="1295400" y="2590800"/>
            <a:ext cx="7661275" cy="2971800"/>
          </a:xfrm>
        </p:spPr>
        <p:txBody>
          <a:bodyPr rtlCol="0">
            <a:normAutofit/>
          </a:bodyPr>
          <a:lstStyle/>
          <a:p>
            <a:pPr marL="0" indent="0" eaLnBrk="1" fontAlgn="auto" hangingPunct="1">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MYTH: Considerable expense is necessary to accommodate workers with disabilities. </a:t>
            </a:r>
          </a:p>
          <a:p>
            <a:pPr marL="0" indent="0" eaLnBrk="1" fontAlgn="auto" hangingPunct="1">
              <a:buClr>
                <a:schemeClr val="accent1">
                  <a:lumMod val="75000"/>
                </a:schemeClr>
              </a:buClr>
              <a:buNone/>
              <a:defRPr/>
            </a:pPr>
            <a:r>
              <a:rPr lang="en-US" altLang="en-US" dirty="0" smtClean="0">
                <a:latin typeface="Arial" panose="020B0604020202020204" pitchFamily="34" charset="0"/>
                <a:cs typeface="Arial" panose="020B0604020202020204" pitchFamily="34" charset="0"/>
              </a:rPr>
              <a:t>Fact:  </a:t>
            </a:r>
            <a:r>
              <a:rPr lang="en-US" altLang="en-US" dirty="0">
                <a:latin typeface="Arial" panose="020B0604020202020204" pitchFamily="34" charset="0"/>
                <a:cs typeface="Arial" panose="020B0604020202020204" pitchFamily="34" charset="0"/>
              </a:rPr>
              <a:t>Most workers with disabilities require no special accommodations and the cost for those who do is minimal or much lower than many employers believe. </a:t>
            </a:r>
          </a:p>
          <a:p>
            <a:pPr marL="0" indent="0" eaLnBrk="1" fontAlgn="auto" hangingPunct="1">
              <a:buClr>
                <a:schemeClr val="accent1">
                  <a:lumMod val="75000"/>
                </a:schemeClr>
              </a:buClr>
              <a:buFont typeface="Arial" panose="020B0604020202020204" pitchFamily="34" charset="0"/>
              <a:buNone/>
              <a:defRPr/>
            </a:pPr>
            <a:endParaRPr lang="en-US" altLang="en-US" dirty="0" smtClean="0">
              <a:latin typeface="Arial" panose="020B0604020202020204" pitchFamily="34" charset="0"/>
              <a:cs typeface="Arial" panose="020B0604020202020204" pitchFamily="34" charset="0"/>
            </a:endParaRPr>
          </a:p>
        </p:txBody>
      </p:sp>
      <p:sp>
        <p:nvSpPr>
          <p:cNvPr id="7" name="Slide Number Placeholder 5"/>
          <p:cNvSpPr>
            <a:spLocks noGrp="1"/>
          </p:cNvSpPr>
          <p:nvPr>
            <p:ph type="sldNum" sz="quarter" idx="12"/>
          </p:nvPr>
        </p:nvSpPr>
        <p:spPr/>
        <p:txBody>
          <a:bodyPr/>
          <a:lstStyle/>
          <a:p>
            <a:pPr>
              <a:defRPr/>
            </a:pPr>
            <a:fld id="{4C3CFCDE-CC27-4237-90AD-49C240A43C5E}" type="slidenum">
              <a:rPr lang="en-US" altLang="en-US"/>
              <a:pPr>
                <a:defRPr/>
              </a:pPr>
              <a:t>12</a:t>
            </a:fld>
            <a:endParaRPr lang="en-US" altLang="en-US"/>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90600" y="0"/>
            <a:ext cx="7848600" cy="21336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#9</a:t>
            </a:r>
          </a:p>
        </p:txBody>
      </p:sp>
      <p:sp>
        <p:nvSpPr>
          <p:cNvPr id="27651" name="Rectangle 3"/>
          <p:cNvSpPr>
            <a:spLocks noGrp="1" noChangeArrowheads="1"/>
          </p:cNvSpPr>
          <p:nvPr>
            <p:ph idx="1"/>
          </p:nvPr>
        </p:nvSpPr>
        <p:spPr>
          <a:xfrm>
            <a:off x="1449387" y="1828426"/>
            <a:ext cx="7237413" cy="4648200"/>
          </a:xfrm>
        </p:spPr>
        <p:txBody>
          <a:bodyPr/>
          <a:lstStyle/>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endParaRPr lang="en-US" altLang="en-US" dirty="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dirty="0" smtClean="0">
                <a:latin typeface="Arial" panose="020B0604020202020204" pitchFamily="34" charset="0"/>
                <a:cs typeface="Arial" panose="020B0604020202020204" pitchFamily="34" charset="0"/>
              </a:rPr>
              <a:t>MYTH: Employees with disabilities are more likely to have accidents on the job than employees without disabilities. </a:t>
            </a:r>
          </a:p>
          <a:p>
            <a:pPr marL="0" indent="0" eaLnBrk="1" hangingPunct="1">
              <a:buNone/>
            </a:pPr>
            <a:r>
              <a:rPr lang="en-US" altLang="en-US" dirty="0" smtClean="0">
                <a:latin typeface="Arial" panose="020B0604020202020204" pitchFamily="34" charset="0"/>
                <a:cs typeface="Arial" panose="020B0604020202020204" pitchFamily="34" charset="0"/>
              </a:rPr>
              <a:t>Fact:  </a:t>
            </a:r>
            <a:r>
              <a:rPr lang="en-US" altLang="en-US" dirty="0">
                <a:latin typeface="Arial" panose="020B0604020202020204" pitchFamily="34" charset="0"/>
                <a:cs typeface="Arial" panose="020B0604020202020204" pitchFamily="34" charset="0"/>
              </a:rPr>
              <a:t>Walgreens has two distribution centers with large disability workforces (+40 percent of employees) in Connecticut and South Carolina. In comparison to all other distribution centers in the company, these two had a 40 percent lower safety incident rate, 67 percent lower medical treatment costs, 63 percent lower employee time away from work due to accidents and 78 percent lower overall costs associated with accidents. </a:t>
            </a:r>
          </a:p>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p:txBody>
      </p:sp>
      <p:sp>
        <p:nvSpPr>
          <p:cNvPr id="7" name="Slide Number Placeholder 5"/>
          <p:cNvSpPr>
            <a:spLocks noGrp="1"/>
          </p:cNvSpPr>
          <p:nvPr>
            <p:ph type="sldNum" sz="quarter" idx="12"/>
          </p:nvPr>
        </p:nvSpPr>
        <p:spPr/>
        <p:txBody>
          <a:bodyPr/>
          <a:lstStyle/>
          <a:p>
            <a:pPr>
              <a:defRPr/>
            </a:pPr>
            <a:fld id="{D82EF29E-B932-4FA7-8A84-C22815B8D0DC}" type="slidenum">
              <a:rPr lang="en-US" altLang="en-US"/>
              <a:pPr>
                <a:defRPr/>
              </a:pPr>
              <a:t>13</a:t>
            </a:fld>
            <a:endParaRPr lang="en-US" altLang="en-US"/>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49300" y="457200"/>
            <a:ext cx="7704138" cy="1981200"/>
          </a:xfrm>
        </p:spPr>
        <p:txBody>
          <a:bodyPr/>
          <a:lstStyle/>
          <a:p>
            <a:pPr>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#10</a:t>
            </a:r>
          </a:p>
        </p:txBody>
      </p:sp>
      <p:sp>
        <p:nvSpPr>
          <p:cNvPr id="3" name="Content Placeholder 2"/>
          <p:cNvSpPr>
            <a:spLocks noGrp="1"/>
          </p:cNvSpPr>
          <p:nvPr>
            <p:ph idx="1"/>
          </p:nvPr>
        </p:nvSpPr>
        <p:spPr>
          <a:xfrm>
            <a:off x="982663" y="2667000"/>
            <a:ext cx="7704137" cy="3332163"/>
          </a:xfrm>
        </p:spPr>
        <p:txBody>
          <a:bodyPr/>
          <a:lstStyle/>
          <a:p>
            <a:pPr marL="0" indent="0" eaLnBrk="1" fontAlgn="auto" hangingPunct="1">
              <a:lnSpc>
                <a:spcPct val="90000"/>
              </a:lnSpc>
              <a:buClr>
                <a:schemeClr val="accent1">
                  <a:lumMod val="75000"/>
                </a:schemeClr>
              </a:buClr>
              <a:buFont typeface="Arial" panose="020B0604020202020204" pitchFamily="34" charset="0"/>
              <a:buNone/>
              <a:defRPr/>
            </a:pPr>
            <a:endParaRPr lang="en-US" altLang="en-US" dirty="0" smtClean="0">
              <a:latin typeface="Arial" panose="020B0604020202020204" pitchFamily="34" charset="0"/>
              <a:cs typeface="Arial" panose="020B0604020202020204" pitchFamily="34" charset="0"/>
            </a:endParaRPr>
          </a:p>
          <a:p>
            <a:pPr marL="0" indent="0" eaLnBrk="1" fontAlgn="auto" hangingPunct="1">
              <a:lnSpc>
                <a:spcPct val="90000"/>
              </a:lnSpc>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MYTH: The </a:t>
            </a:r>
            <a:r>
              <a:rPr lang="en-US" altLang="en-US" dirty="0">
                <a:latin typeface="Arial" panose="020B0604020202020204" pitchFamily="34" charset="0"/>
                <a:cs typeface="Arial" panose="020B0604020202020204" pitchFamily="34" charset="0"/>
              </a:rPr>
              <a:t>ADA </a:t>
            </a:r>
            <a:r>
              <a:rPr lang="en-US" altLang="en-US" dirty="0" smtClean="0">
                <a:latin typeface="Arial" panose="020B0604020202020204" pitchFamily="34" charset="0"/>
                <a:cs typeface="Arial" panose="020B0604020202020204" pitchFamily="34" charset="0"/>
              </a:rPr>
              <a:t>forces </a:t>
            </a:r>
            <a:r>
              <a:rPr lang="en-US" altLang="en-US" dirty="0">
                <a:latin typeface="Arial" panose="020B0604020202020204" pitchFamily="34" charset="0"/>
                <a:cs typeface="Arial" panose="020B0604020202020204" pitchFamily="34" charset="0"/>
              </a:rPr>
              <a:t>employers to hire unqualified </a:t>
            </a:r>
            <a:r>
              <a:rPr lang="en-US" altLang="en-US" dirty="0" smtClean="0">
                <a:latin typeface="Arial" panose="020B0604020202020204" pitchFamily="34" charset="0"/>
                <a:cs typeface="Arial" panose="020B0604020202020204" pitchFamily="34" charset="0"/>
              </a:rPr>
              <a:t>individuals with disabilities. </a:t>
            </a:r>
            <a:endParaRPr lang="en-US" altLang="en-US" dirty="0">
              <a:latin typeface="Arial" panose="020B0604020202020204" pitchFamily="34" charset="0"/>
              <a:cs typeface="Arial" panose="020B0604020202020204" pitchFamily="34" charset="0"/>
            </a:endParaRPr>
          </a:p>
          <a:p>
            <a:pPr marL="0" indent="0" eaLnBrk="1" fontAlgn="auto" hangingPunct="1">
              <a:lnSpc>
                <a:spcPct val="90000"/>
              </a:lnSpc>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Applicants </a:t>
            </a:r>
            <a:r>
              <a:rPr lang="en-US" altLang="en-US" dirty="0">
                <a:latin typeface="Arial" panose="020B0604020202020204" pitchFamily="34" charset="0"/>
                <a:cs typeface="Arial" panose="020B0604020202020204" pitchFamily="34" charset="0"/>
              </a:rPr>
              <a:t>who are unqualified for a job cannot claim discrimination under the ADA. Under the ADA, to be protected from discrimination in hiring, an individual with a disability must be qualified, which means he or she must meet all requirements for a job and be able to perform its essential functions with or without reasonable accommodations. </a:t>
            </a:r>
            <a:r>
              <a:rPr lang="en-US" altLang="en-US" dirty="0" smtClean="0">
                <a:latin typeface="Arial" panose="020B0604020202020204" pitchFamily="34" charset="0"/>
                <a:cs typeface="Arial" panose="020B0604020202020204" pitchFamily="34" charset="0"/>
              </a:rPr>
              <a:t>Choosing not to hire an applicant who is not qualified is not grounds for discrimination under the ADA.</a:t>
            </a:r>
            <a:endParaRPr lang="en-US" altLang="en-US" dirty="0">
              <a:latin typeface="Arial" panose="020B0604020202020204" pitchFamily="34" charset="0"/>
              <a:cs typeface="Arial" panose="020B0604020202020204" pitchFamily="34" charset="0"/>
            </a:endParaRPr>
          </a:p>
          <a:p>
            <a:pPr eaLnBrk="1" fontAlgn="auto" hangingPunct="1">
              <a:lnSpc>
                <a:spcPct val="90000"/>
              </a:lnSpc>
              <a:buClr>
                <a:schemeClr val="accent1">
                  <a:lumMod val="75000"/>
                </a:schemeClr>
              </a:buClr>
              <a:buFont typeface="Arial"/>
              <a:buChar char="•"/>
              <a:defRPr/>
            </a:pPr>
            <a:endParaRPr lang="en-US" altLang="en-US" dirty="0"/>
          </a:p>
          <a:p>
            <a:pPr>
              <a:defRPr/>
            </a:pPr>
            <a:endParaRPr lang="en-US" dirty="0"/>
          </a:p>
        </p:txBody>
      </p:sp>
      <p:sp>
        <p:nvSpPr>
          <p:cNvPr id="4" name="Slide Number Placeholder 3"/>
          <p:cNvSpPr>
            <a:spLocks noGrp="1"/>
          </p:cNvSpPr>
          <p:nvPr>
            <p:ph type="sldNum" sz="quarter" idx="12"/>
          </p:nvPr>
        </p:nvSpPr>
        <p:spPr/>
        <p:txBody>
          <a:bodyPr/>
          <a:lstStyle/>
          <a:p>
            <a:pPr>
              <a:defRPr/>
            </a:pPr>
            <a:fld id="{D70A9F8B-02A4-4269-B5D1-FAD6BB142A79}" type="slidenum">
              <a:rPr lang="en-US" altLang="en-US" smtClean="0"/>
              <a:pPr>
                <a:defRPr/>
              </a:pPr>
              <a:t>14</a:t>
            </a:fld>
            <a:endParaRPr lang="en-US" altLang="en-US"/>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57361" y="948928"/>
            <a:ext cx="7515991" cy="3048000"/>
          </a:xfrm>
        </p:spPr>
        <p:txBody>
          <a:bodyPr>
            <a:normAutofit fontScale="90000"/>
          </a:bodyPr>
          <a:lstStyle/>
          <a:p>
            <a:r>
              <a:rPr lang="en-US" dirty="0" smtClean="0"/>
              <a:t>“I </a:t>
            </a:r>
            <a:r>
              <a:rPr lang="en-US" dirty="0"/>
              <a:t>long to accomplish great and noble tasks, but it is my chief duty to accomplish humble tasks as though they were great and noble.  The </a:t>
            </a:r>
            <a:r>
              <a:rPr lang="en-US" dirty="0" smtClean="0"/>
              <a:t>work </a:t>
            </a:r>
            <a:r>
              <a:rPr lang="en-US" dirty="0"/>
              <a:t>is moved along, not only by the mighty shoves of its heroes, but also by the aggregate of the tiny pushes of each honest workers.”</a:t>
            </a:r>
          </a:p>
        </p:txBody>
      </p:sp>
      <p:sp>
        <p:nvSpPr>
          <p:cNvPr id="7" name="Text Placeholder 6"/>
          <p:cNvSpPr>
            <a:spLocks noGrp="1"/>
          </p:cNvSpPr>
          <p:nvPr>
            <p:ph type="body" idx="1"/>
          </p:nvPr>
        </p:nvSpPr>
        <p:spPr>
          <a:xfrm>
            <a:off x="1161843" y="4329065"/>
            <a:ext cx="7515992" cy="596153"/>
          </a:xfrm>
        </p:spPr>
        <p:txBody>
          <a:bodyPr/>
          <a:lstStyle/>
          <a:p>
            <a:pPr algn="ctr"/>
            <a:r>
              <a:rPr lang="en-US" dirty="0" smtClean="0"/>
              <a:t>Helen Keller</a:t>
            </a:r>
            <a:endParaRPr lang="en-US" dirty="0"/>
          </a:p>
        </p:txBody>
      </p:sp>
      <p:sp>
        <p:nvSpPr>
          <p:cNvPr id="4" name="Slide Number Placeholder 3"/>
          <p:cNvSpPr>
            <a:spLocks noGrp="1"/>
          </p:cNvSpPr>
          <p:nvPr>
            <p:ph type="sldNum" sz="quarter" idx="12"/>
          </p:nvPr>
        </p:nvSpPr>
        <p:spPr/>
        <p:txBody>
          <a:bodyPr/>
          <a:lstStyle/>
          <a:p>
            <a:pPr>
              <a:defRPr/>
            </a:pPr>
            <a:fld id="{CFD5E85C-D88B-4CFD-BADE-6FFAB5E322D5}" type="slidenum">
              <a:rPr lang="en-US" altLang="en-US" smtClean="0"/>
              <a:pPr>
                <a:defRPr/>
              </a:pPr>
              <a:t>15</a:t>
            </a:fld>
            <a:endParaRPr lang="en-US" altLang="en-US"/>
          </a:p>
        </p:txBody>
      </p:sp>
    </p:spTree>
    <p:custDataLst>
      <p:tags r:id="rId1"/>
    </p:custDataLst>
    <p:extLst>
      <p:ext uri="{BB962C8B-B14F-4D97-AF65-F5344CB8AC3E}">
        <p14:creationId xmlns:p14="http://schemas.microsoft.com/office/powerpoint/2010/main" val="2530124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a:defRPr/>
            </a:pPr>
            <a:r>
              <a:rPr lang="en-US" altLang="en-US" sz="60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Accommodations</a:t>
            </a:r>
          </a:p>
        </p:txBody>
      </p:sp>
      <p:sp>
        <p:nvSpPr>
          <p:cNvPr id="30723" name="Content Placeholder 2"/>
          <p:cNvSpPr>
            <a:spLocks noGrp="1"/>
          </p:cNvSpPr>
          <p:nvPr>
            <p:ph type="body" idx="1"/>
          </p:nvPr>
        </p:nvSpPr>
        <p:spPr/>
        <p:txBody>
          <a:bodyPr/>
          <a:lstStyle/>
          <a:p>
            <a:pPr marL="0" indent="0" algn="ctr">
              <a:buFont typeface="Arial" panose="020B0604020202020204" pitchFamily="34" charset="0"/>
              <a:buNone/>
            </a:pPr>
            <a:r>
              <a:rPr lang="en-US" altLang="en-US" sz="4400" i="1" smtClean="0">
                <a:latin typeface="Arial" panose="020B0604020202020204" pitchFamily="34" charset="0"/>
                <a:cs typeface="Arial" panose="020B0604020202020204" pitchFamily="34" charset="0"/>
              </a:rPr>
              <a:t>Situations and Solutions</a:t>
            </a:r>
          </a:p>
        </p:txBody>
      </p:sp>
      <p:sp>
        <p:nvSpPr>
          <p:cNvPr id="4" name="Slide Number Placeholder 3"/>
          <p:cNvSpPr>
            <a:spLocks noGrp="1"/>
          </p:cNvSpPr>
          <p:nvPr>
            <p:ph type="sldNum" sz="quarter" idx="12"/>
          </p:nvPr>
        </p:nvSpPr>
        <p:spPr/>
        <p:txBody>
          <a:bodyPr/>
          <a:lstStyle/>
          <a:p>
            <a:pPr>
              <a:defRPr/>
            </a:pPr>
            <a:fld id="{46408D96-C064-4809-8C97-B23122E5C9A4}" type="slidenum">
              <a:rPr lang="en-US" altLang="en-US" smtClean="0"/>
              <a:pPr>
                <a:defRPr/>
              </a:pPr>
              <a:t>16</a:t>
            </a:fld>
            <a:endParaRPr lang="en-US" altLang="en-US"/>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Accommodation Tip #1</a:t>
            </a:r>
          </a:p>
        </p:txBody>
      </p:sp>
      <p:sp>
        <p:nvSpPr>
          <p:cNvPr id="79875" name="Rectangle 3"/>
          <p:cNvSpPr>
            <a:spLocks noGrp="1" noChangeArrowheads="1"/>
          </p:cNvSpPr>
          <p:nvPr>
            <p:ph idx="1"/>
          </p:nvPr>
        </p:nvSpPr>
        <p:spPr>
          <a:xfrm>
            <a:off x="1143000" y="1600200"/>
            <a:ext cx="7543800" cy="4038600"/>
          </a:xfrm>
        </p:spPr>
        <p:txBody>
          <a:bodyPr/>
          <a:lstStyle/>
          <a:p>
            <a:pPr marL="0" indent="0" eaLnBrk="1" hangingPunct="1">
              <a:buFont typeface="Arial" panose="020B0604020202020204" pitchFamily="34" charset="0"/>
              <a:buNone/>
            </a:pPr>
            <a:r>
              <a:rPr lang="en-US" altLang="en-US" smtClean="0">
                <a:latin typeface="Arial" panose="020B0604020202020204" pitchFamily="34" charset="0"/>
                <a:cs typeface="Arial" panose="020B0604020202020204" pitchFamily="34" charset="0"/>
              </a:rPr>
              <a:t>Employees with disabilities have physical concerns most all employees have</a:t>
            </a:r>
            <a:endParaRPr lang="en-US" altLang="en-US" b="1" smtClean="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smtClean="0">
                <a:latin typeface="Arial" panose="020B0604020202020204" pitchFamily="34" charset="0"/>
                <a:cs typeface="Arial" panose="020B0604020202020204" pitchFamily="34" charset="0"/>
              </a:rPr>
              <a:t>All employees need the right tools and work environment to effectively perform their jobs. Similarly, individuals with disabilities may need workplace adjustments—or accommodations—to maximize the value they can add to their employer. </a:t>
            </a:r>
          </a:p>
        </p:txBody>
      </p:sp>
      <p:sp>
        <p:nvSpPr>
          <p:cNvPr id="6" name="Slide Number Placeholder 5"/>
          <p:cNvSpPr>
            <a:spLocks noGrp="1"/>
          </p:cNvSpPr>
          <p:nvPr>
            <p:ph type="sldNum" sz="quarter" idx="12"/>
          </p:nvPr>
        </p:nvSpPr>
        <p:spPr/>
        <p:txBody>
          <a:bodyPr/>
          <a:lstStyle/>
          <a:p>
            <a:pPr>
              <a:defRPr/>
            </a:pPr>
            <a:fld id="{6538355B-1143-45BB-9412-8CC74FAB82EB}" type="slidenum">
              <a:rPr lang="en-US" altLang="en-US"/>
              <a:pPr>
                <a:defRPr/>
              </a:pPr>
              <a:t>17</a:t>
            </a:fld>
            <a:endParaRPr lang="en-US"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9875">
                                            <p:txEl>
                                              <p:pRg st="1" end="1"/>
                                            </p:txEl>
                                          </p:spTgt>
                                        </p:tgtEl>
                                        <p:attrNameLst>
                                          <p:attrName>style.visibility</p:attrName>
                                        </p:attrNameLst>
                                      </p:cBhvr>
                                      <p:to>
                                        <p:strVal val="visible"/>
                                      </p:to>
                                    </p:set>
                                    <p:animEffect transition="in" filter="diamond(in)">
                                      <p:cBhvr>
                                        <p:cTn id="7" dur="2000"/>
                                        <p:tgtEl>
                                          <p:spTgt spid="798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663" y="457200"/>
            <a:ext cx="7704137" cy="1981200"/>
          </a:xfrm>
        </p:spPr>
        <p:txBody>
          <a:bodyPr/>
          <a:lstStyle/>
          <a:p>
            <a:pPr>
              <a:defRPr/>
            </a:pPr>
            <a:r>
              <a:rPr lang="en-US"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Example #1</a:t>
            </a:r>
            <a:endPar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3795" name="Content Placeholder 2"/>
          <p:cNvSpPr>
            <a:spLocks noGrp="1"/>
          </p:cNvSpPr>
          <p:nvPr>
            <p:ph idx="1"/>
          </p:nvPr>
        </p:nvSpPr>
        <p:spPr>
          <a:xfrm>
            <a:off x="982663" y="2667000"/>
            <a:ext cx="7704137" cy="3332163"/>
          </a:xfrm>
        </p:spPr>
        <p:txBody>
          <a:bodyPr/>
          <a:lstStyle/>
          <a:p>
            <a:pPr marL="0" indent="0">
              <a:buFont typeface="Arial" panose="020B0604020202020204" pitchFamily="34" charset="0"/>
              <a:buNone/>
            </a:pPr>
            <a:r>
              <a:rPr lang="en-US" altLang="en-US" smtClean="0">
                <a:latin typeface="Arial" panose="020B0604020202020204" pitchFamily="34" charset="0"/>
                <a:cs typeface="Arial" panose="020B0604020202020204" pitchFamily="34" charset="0"/>
              </a:rPr>
              <a:t>Examples could be </a:t>
            </a:r>
            <a:r>
              <a:rPr lang="en-US" altLang="en-US" b="1" smtClean="0">
                <a:latin typeface="Arial" panose="020B0604020202020204" pitchFamily="34" charset="0"/>
                <a:cs typeface="Arial" panose="020B0604020202020204" pitchFamily="34" charset="0"/>
              </a:rPr>
              <a:t>simple,</a:t>
            </a:r>
            <a:r>
              <a:rPr lang="en-US" altLang="en-US" smtClean="0">
                <a:latin typeface="Arial" panose="020B0604020202020204" pitchFamily="34" charset="0"/>
                <a:cs typeface="Arial" panose="020B0604020202020204" pitchFamily="34" charset="0"/>
              </a:rPr>
              <a:t> such as putting blocks under a table’s legs so that a person who uses a wheelchair can roll up to it. It might involve </a:t>
            </a:r>
            <a:r>
              <a:rPr lang="en-US" altLang="en-US" b="1" smtClean="0">
                <a:latin typeface="Arial" panose="020B0604020202020204" pitchFamily="34" charset="0"/>
                <a:cs typeface="Arial" panose="020B0604020202020204" pitchFamily="34" charset="0"/>
              </a:rPr>
              <a:t>advanced</a:t>
            </a:r>
            <a:r>
              <a:rPr lang="en-US" altLang="en-US" smtClean="0">
                <a:latin typeface="Arial" panose="020B0604020202020204" pitchFamily="34" charset="0"/>
                <a:cs typeface="Arial" panose="020B0604020202020204" pitchFamily="34" charset="0"/>
              </a:rPr>
              <a:t> technology, such as installing a screen reader on a computer so that a person who is blind can manage documents. It may be </a:t>
            </a:r>
            <a:r>
              <a:rPr lang="en-US" altLang="en-US" b="1" smtClean="0">
                <a:latin typeface="Arial" panose="020B0604020202020204" pitchFamily="34" charset="0"/>
                <a:cs typeface="Arial" panose="020B0604020202020204" pitchFamily="34" charset="0"/>
              </a:rPr>
              <a:t>procedural</a:t>
            </a:r>
            <a:r>
              <a:rPr lang="en-US" altLang="en-US" smtClean="0">
                <a:latin typeface="Arial" panose="020B0604020202020204" pitchFamily="34" charset="0"/>
                <a:cs typeface="Arial" panose="020B0604020202020204" pitchFamily="34" charset="0"/>
              </a:rPr>
              <a:t>, such as altering a work schedule or job assignments. </a:t>
            </a:r>
          </a:p>
          <a:p>
            <a:pPr marL="0" indent="0">
              <a:buFont typeface="Arial" panose="020B0604020202020204" pitchFamily="34" charset="0"/>
              <a:buNone/>
            </a:pPr>
            <a:endParaRPr lang="en-US" altLang="en-US" smtClean="0"/>
          </a:p>
        </p:txBody>
      </p:sp>
      <p:sp>
        <p:nvSpPr>
          <p:cNvPr id="4" name="Slide Number Placeholder 3"/>
          <p:cNvSpPr>
            <a:spLocks noGrp="1"/>
          </p:cNvSpPr>
          <p:nvPr>
            <p:ph type="sldNum" sz="quarter" idx="12"/>
          </p:nvPr>
        </p:nvSpPr>
        <p:spPr/>
        <p:txBody>
          <a:bodyPr/>
          <a:lstStyle/>
          <a:p>
            <a:pPr>
              <a:defRPr/>
            </a:pPr>
            <a:fld id="{FFCE446C-470F-46DB-AF6A-C3BA1DFB2C57}" type="slidenum">
              <a:rPr lang="en-US" altLang="en-US" smtClean="0"/>
              <a:pPr>
                <a:defRPr/>
              </a:pPr>
              <a:t>18</a:t>
            </a:fld>
            <a:endParaRPr lang="en-US" altLang="en-US"/>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82663" y="3048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Accommodation Tip #2</a:t>
            </a:r>
          </a:p>
        </p:txBody>
      </p:sp>
      <p:sp>
        <p:nvSpPr>
          <p:cNvPr id="82947" name="Rectangle 3"/>
          <p:cNvSpPr>
            <a:spLocks noGrp="1" noChangeArrowheads="1"/>
          </p:cNvSpPr>
          <p:nvPr>
            <p:ph idx="1"/>
          </p:nvPr>
        </p:nvSpPr>
        <p:spPr>
          <a:xfrm>
            <a:off x="982663" y="1600200"/>
            <a:ext cx="8161337" cy="3429000"/>
          </a:xfrm>
        </p:spPr>
        <p:txBody>
          <a:bodyPr rtlCol="0">
            <a:normAutofit/>
          </a:bodyPr>
          <a:lstStyle/>
          <a:p>
            <a:pPr marL="0" indent="0" eaLnBrk="1" fontAlgn="auto" hangingPunct="1">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The type of disability is mostly not as important as you would think.</a:t>
            </a:r>
            <a:endParaRPr lang="en-US" altLang="en-US" b="1" dirty="0" smtClean="0">
              <a:latin typeface="Arial" panose="020B0604020202020204" pitchFamily="34" charset="0"/>
              <a:cs typeface="Arial" panose="020B0604020202020204" pitchFamily="34" charset="0"/>
            </a:endParaRPr>
          </a:p>
          <a:p>
            <a:pPr marL="0" indent="0" eaLnBrk="1" fontAlgn="auto" hangingPunct="1">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When thinking about accommodations, the focus should not be on the person’s disability but rather on essential job tasks and the physical functions necessary to complete them.</a:t>
            </a:r>
          </a:p>
        </p:txBody>
      </p:sp>
      <p:sp>
        <p:nvSpPr>
          <p:cNvPr id="6" name="Slide Number Placeholder 5"/>
          <p:cNvSpPr>
            <a:spLocks noGrp="1"/>
          </p:cNvSpPr>
          <p:nvPr>
            <p:ph type="sldNum" sz="quarter" idx="12"/>
          </p:nvPr>
        </p:nvSpPr>
        <p:spPr/>
        <p:txBody>
          <a:bodyPr/>
          <a:lstStyle/>
          <a:p>
            <a:pPr>
              <a:defRPr/>
            </a:pPr>
            <a:fld id="{6AA4EEC5-E1E6-4126-892E-A9BF04B1AD87}" type="slidenum">
              <a:rPr lang="en-US" altLang="en-US"/>
              <a:pPr>
                <a:defRPr/>
              </a:pPr>
              <a:t>19</a:t>
            </a:fld>
            <a:endParaRPr lang="en-US"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7">
                                            <p:txEl>
                                              <p:pRg st="1" end="1"/>
                                            </p:txEl>
                                          </p:spTgt>
                                        </p:tgtEl>
                                        <p:attrNameLst>
                                          <p:attrName>style.visibility</p:attrName>
                                        </p:attrNameLst>
                                      </p:cBhvr>
                                      <p:to>
                                        <p:strVal val="visible"/>
                                      </p:to>
                                    </p:set>
                                    <p:anim calcmode="lin" valueType="num">
                                      <p:cBhvr additive="base">
                                        <p:cTn id="7" dur="5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94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982663" y="457200"/>
            <a:ext cx="7704137" cy="1981200"/>
          </a:xfrm>
        </p:spPr>
        <p:txBody>
          <a:bodyPr/>
          <a:lstStyle/>
          <a:p>
            <a:pPr>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Dispelling Myths</a:t>
            </a:r>
          </a:p>
        </p:txBody>
      </p:sp>
      <p:sp>
        <p:nvSpPr>
          <p:cNvPr id="10243" name="Content Placeholder 2"/>
          <p:cNvSpPr>
            <a:spLocks noGrp="1"/>
          </p:cNvSpPr>
          <p:nvPr>
            <p:ph idx="1"/>
          </p:nvPr>
        </p:nvSpPr>
        <p:spPr>
          <a:xfrm>
            <a:off x="982663" y="2667000"/>
            <a:ext cx="7704137" cy="2133600"/>
          </a:xfrm>
        </p:spPr>
        <p:txBody>
          <a:bodyPr/>
          <a:lstStyle/>
          <a:p>
            <a:pPr marL="0" indent="0">
              <a:buFont typeface="Arial" panose="020B0604020202020204" pitchFamily="34" charset="0"/>
              <a:buNone/>
            </a:pPr>
            <a:r>
              <a:rPr lang="en-US" altLang="en-US" smtClean="0">
                <a:latin typeface="Arial" panose="020B0604020202020204" pitchFamily="34" charset="0"/>
                <a:cs typeface="Arial" panose="020B0604020202020204" pitchFamily="34" charset="0"/>
              </a:rPr>
              <a:t>Myths are roadblocks that interfere with the ability of persons with disabilities to have equality in employment. These roadblocks usually result from a lack of experience and interaction with persons with disabilities. This lack of familiarity has nourished negative attitudes concerning employment of persons with disabilities.  </a:t>
            </a:r>
          </a:p>
          <a:p>
            <a:pPr marL="0" indent="0" algn="r">
              <a:buFont typeface="Arial" panose="020B0604020202020204" pitchFamily="34" charset="0"/>
              <a:buNone/>
            </a:pPr>
            <a:r>
              <a:rPr lang="en-US" altLang="en-US" smtClean="0">
                <a:latin typeface="Arial" panose="020B0604020202020204" pitchFamily="34" charset="0"/>
                <a:cs typeface="Arial" panose="020B0604020202020204" pitchFamily="34" charset="0"/>
              </a:rPr>
              <a:t>~ US Department of Labor</a:t>
            </a:r>
          </a:p>
        </p:txBody>
      </p:sp>
      <p:sp>
        <p:nvSpPr>
          <p:cNvPr id="4" name="Slide Number Placeholder 3"/>
          <p:cNvSpPr>
            <a:spLocks noGrp="1"/>
          </p:cNvSpPr>
          <p:nvPr>
            <p:ph type="sldNum" sz="quarter" idx="12"/>
          </p:nvPr>
        </p:nvSpPr>
        <p:spPr/>
        <p:txBody>
          <a:bodyPr/>
          <a:lstStyle/>
          <a:p>
            <a:pPr>
              <a:defRPr/>
            </a:pPr>
            <a:fld id="{5F1FB40B-7430-4E35-A996-6F6BBBF9C2BA}" type="slidenum">
              <a:rPr lang="en-US" altLang="en-US" smtClean="0"/>
              <a:pPr>
                <a:defRPr/>
              </a:pPr>
              <a:t>2</a:t>
            </a:fld>
            <a:endParaRPr lang="en-US" altLang="en-US"/>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663" y="457200"/>
            <a:ext cx="7704137" cy="1981200"/>
          </a:xfrm>
        </p:spPr>
        <p:txBody>
          <a:bodyPr/>
          <a:lstStyle/>
          <a:p>
            <a:pPr>
              <a:defRPr/>
            </a:pPr>
            <a:r>
              <a:rPr lang="en-US"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Example #2</a:t>
            </a:r>
            <a:endPar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82663" y="1752600"/>
            <a:ext cx="7704137" cy="3962400"/>
          </a:xfrm>
        </p:spPr>
        <p:txBody>
          <a:bodyPr/>
          <a:lstStyle/>
          <a:p>
            <a:pPr marL="0" indent="0">
              <a:buFont typeface="Arial" panose="020B0604020202020204" pitchFamily="34" charset="0"/>
              <a:buNone/>
              <a:defRPr/>
            </a:pPr>
            <a:r>
              <a:rPr lang="en-US" altLang="en-US" dirty="0" smtClean="0"/>
              <a:t>Consider a receptionist who cannot answer the phone because he or she cannot grasp the receiver. A handle could be attached to the receiver to enable him or her to balance it on the hand. Or, the receptionist could use a headset, eliminating the need for grasping altogether. The reason the person can’t grasp the receiver is immaterial. With a simple accommodation, the employee can answer the phone. </a:t>
            </a:r>
          </a:p>
          <a:p>
            <a:pPr>
              <a:defRPr/>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3AB866D8-5DF9-44A4-8151-1A513BADDC68}" type="slidenum">
              <a:rPr lang="en-US" altLang="en-US" smtClean="0"/>
              <a:pPr>
                <a:defRPr/>
              </a:pPr>
              <a:t>20</a:t>
            </a:fld>
            <a:endParaRPr lang="en-US" altLang="en-US"/>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Accommodation Tip #3</a:t>
            </a:r>
          </a:p>
        </p:txBody>
      </p:sp>
      <p:sp>
        <p:nvSpPr>
          <p:cNvPr id="37891" name="Rectangle 3"/>
          <p:cNvSpPr>
            <a:spLocks noGrp="1" noChangeArrowheads="1"/>
          </p:cNvSpPr>
          <p:nvPr>
            <p:ph idx="1"/>
          </p:nvPr>
        </p:nvSpPr>
        <p:spPr>
          <a:xfrm>
            <a:off x="982663" y="1905000"/>
            <a:ext cx="7704137" cy="3670300"/>
          </a:xfrm>
        </p:spPr>
        <p:txBody>
          <a:bodyPr/>
          <a:lstStyle/>
          <a:p>
            <a:pPr marL="0" indent="0" eaLnBrk="1" hangingPunct="1">
              <a:lnSpc>
                <a:spcPct val="90000"/>
              </a:lnSpc>
              <a:buFont typeface="Arial" panose="020B0604020202020204" pitchFamily="34" charset="0"/>
              <a:buNone/>
            </a:pPr>
            <a:r>
              <a:rPr lang="en-US" altLang="en-US" smtClean="0">
                <a:latin typeface="Arial" panose="020B0604020202020204" pitchFamily="34" charset="0"/>
                <a:cs typeface="Arial" panose="020B0604020202020204" pitchFamily="34" charset="0"/>
              </a:rPr>
              <a:t>Accommodations can benefit all employees. Because accommodations are for individuals, they are individual in nature. But by requiring employers and employees to think creatively about how tasks are accomplished, an accommodation can benefit more than a single employee—it can benefit a whole business. Devising accommodations can uncover strategies that help others, regardless of whether they have disabilities or not.</a:t>
            </a:r>
          </a:p>
        </p:txBody>
      </p:sp>
      <p:sp>
        <p:nvSpPr>
          <p:cNvPr id="6" name="Slide Number Placeholder 5"/>
          <p:cNvSpPr>
            <a:spLocks noGrp="1"/>
          </p:cNvSpPr>
          <p:nvPr>
            <p:ph type="sldNum" sz="quarter" idx="12"/>
          </p:nvPr>
        </p:nvSpPr>
        <p:spPr/>
        <p:txBody>
          <a:bodyPr/>
          <a:lstStyle/>
          <a:p>
            <a:pPr>
              <a:defRPr/>
            </a:pPr>
            <a:fld id="{0C658795-18BD-445E-AB24-101F365A1E60}" type="slidenum">
              <a:rPr lang="en-US" altLang="en-US"/>
              <a:pPr>
                <a:defRPr/>
              </a:pPr>
              <a:t>21</a:t>
            </a:fld>
            <a:endParaRPr lang="en-US" altLang="en-US"/>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663" y="457200"/>
            <a:ext cx="7704137" cy="1981200"/>
          </a:xfrm>
        </p:spPr>
        <p:txBody>
          <a:bodyPr/>
          <a:lstStyle/>
          <a:p>
            <a:pPr>
              <a:defRPr/>
            </a:pPr>
            <a:r>
              <a:rPr lang="en-US"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Example #3</a:t>
            </a:r>
            <a:endParaRPr lang="en-US"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82663" y="2667000"/>
            <a:ext cx="7704137" cy="3332163"/>
          </a:xfrm>
        </p:spPr>
        <p:txBody>
          <a:bodyPr/>
          <a:lstStyle/>
          <a:p>
            <a:pPr marL="0" indent="0" eaLnBrk="1" hangingPunct="1">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Headsets may help other receptionists better perform their duties and reduce neck strain. Similarly, magnifying glasses at work stations help people with visual disabilities read documents and may reduce eye strain for others. When an accommodation has widespread benefit, it is referred to as universal design. Perhaps the most ubiquitous example of universal design is </a:t>
            </a:r>
            <a:r>
              <a:rPr lang="en-US" altLang="en-US" b="1" dirty="0" smtClean="0">
                <a:latin typeface="Arial" panose="020B0604020202020204" pitchFamily="34" charset="0"/>
                <a:cs typeface="Arial" panose="020B0604020202020204" pitchFamily="34" charset="0"/>
              </a:rPr>
              <a:t>curb cuts</a:t>
            </a:r>
            <a:r>
              <a:rPr lang="en-US" altLang="en-US" dirty="0" smtClean="0">
                <a:latin typeface="Arial" panose="020B0604020202020204" pitchFamily="34" charset="0"/>
                <a:cs typeface="Arial" panose="020B0604020202020204" pitchFamily="34" charset="0"/>
              </a:rPr>
              <a:t>. These were designed to enable people who use wheelchairs to get on and off sidewalks, but they are routinely used by people for other purposes, such as pushing strollers or carts. </a:t>
            </a:r>
          </a:p>
          <a:p>
            <a:pPr eaLnBrk="1" hangingPunct="1">
              <a:defRPr/>
            </a:pPr>
            <a:endParaRPr lang="en-US" altLang="en-US" dirty="0" smtClean="0"/>
          </a:p>
          <a:p>
            <a:pPr>
              <a:defRPr/>
            </a:pPr>
            <a:endParaRPr lang="en-US" dirty="0"/>
          </a:p>
        </p:txBody>
      </p:sp>
      <p:sp>
        <p:nvSpPr>
          <p:cNvPr id="4" name="Slide Number Placeholder 3"/>
          <p:cNvSpPr>
            <a:spLocks noGrp="1"/>
          </p:cNvSpPr>
          <p:nvPr>
            <p:ph type="sldNum" sz="quarter" idx="12"/>
          </p:nvPr>
        </p:nvSpPr>
        <p:spPr/>
        <p:txBody>
          <a:bodyPr/>
          <a:lstStyle/>
          <a:p>
            <a:pPr>
              <a:defRPr/>
            </a:pPr>
            <a:fld id="{436B6605-EA6D-422D-B97A-B7ECFE54F8C5}" type="slidenum">
              <a:rPr lang="en-US" altLang="en-US" smtClean="0"/>
              <a:pPr>
                <a:defRPr/>
              </a:pPr>
              <a:t>22</a:t>
            </a:fld>
            <a:endParaRPr lang="en-US" altLang="en-US"/>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048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Accommodation Tip #4</a:t>
            </a:r>
          </a:p>
        </p:txBody>
      </p:sp>
      <p:sp>
        <p:nvSpPr>
          <p:cNvPr id="87043" name="Rectangle 3"/>
          <p:cNvSpPr>
            <a:spLocks noGrp="1" noChangeArrowheads="1"/>
          </p:cNvSpPr>
          <p:nvPr>
            <p:ph idx="1"/>
          </p:nvPr>
        </p:nvSpPr>
        <p:spPr>
          <a:xfrm>
            <a:off x="982663" y="2057400"/>
            <a:ext cx="7704137" cy="2209800"/>
          </a:xfrm>
        </p:spPr>
        <p:txBody>
          <a:bodyPr rtlCol="0">
            <a:normAutofit/>
          </a:bodyPr>
          <a:lstStyle/>
          <a:p>
            <a:pPr marL="0" indent="0" eaLnBrk="1" fontAlgn="auto" hangingPunct="1">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An accommodation is an investment that promises an immediate return—an investment in a qualified worker who happens to have a disability and is, or could become, a valuable asset to a business. </a:t>
            </a:r>
          </a:p>
        </p:txBody>
      </p:sp>
      <p:sp>
        <p:nvSpPr>
          <p:cNvPr id="6" name="Slide Number Placeholder 5"/>
          <p:cNvSpPr>
            <a:spLocks noGrp="1"/>
          </p:cNvSpPr>
          <p:nvPr>
            <p:ph type="sldNum" sz="quarter" idx="12"/>
          </p:nvPr>
        </p:nvSpPr>
        <p:spPr/>
        <p:txBody>
          <a:bodyPr/>
          <a:lstStyle/>
          <a:p>
            <a:pPr>
              <a:defRPr/>
            </a:pPr>
            <a:fld id="{6F36D81F-0EDF-4ED3-A574-9F823B500239}" type="slidenum">
              <a:rPr lang="en-US" altLang="en-US"/>
              <a:pPr>
                <a:defRPr/>
              </a:pPr>
              <a:t>23</a:t>
            </a:fld>
            <a:endParaRPr lang="en-US" altLang="en-US"/>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762000" y="381000"/>
            <a:ext cx="7275513" cy="1981200"/>
          </a:xfrm>
        </p:spPr>
        <p:txBody>
          <a:bodyPr/>
          <a:lstStyle/>
          <a:p>
            <a:pPr eaLnBrk="1" hangingPunct="1">
              <a:defRPr/>
            </a:pPr>
            <a:r>
              <a:rPr lang="en-US" altLang="en-US" dirty="0" smtClean="0">
                <a:ln>
                  <a:noFill/>
                </a:ln>
                <a:solidFill>
                  <a:schemeClr val="hlink"/>
                </a:solidFill>
              </a:rPr>
              <a:t>	</a:t>
            </a: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Accommodation Tip #5</a:t>
            </a:r>
          </a:p>
        </p:txBody>
      </p:sp>
      <p:sp>
        <p:nvSpPr>
          <p:cNvPr id="39939" name="Rectangle 3"/>
          <p:cNvSpPr>
            <a:spLocks noGrp="1" noChangeArrowheads="1"/>
          </p:cNvSpPr>
          <p:nvPr>
            <p:ph idx="1"/>
          </p:nvPr>
        </p:nvSpPr>
        <p:spPr>
          <a:xfrm>
            <a:off x="982663" y="2667000"/>
            <a:ext cx="7704137" cy="1295400"/>
          </a:xfrm>
        </p:spPr>
        <p:txBody>
          <a:bodyPr/>
          <a:lstStyle/>
          <a:p>
            <a:pPr marL="0" indent="0" eaLnBrk="1" hangingPunct="1">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Accommodations usually are not expensive. According to the Job Accommodation Network (JAN), 59% cost nothing at all while most cost $500 or less.</a:t>
            </a:r>
          </a:p>
          <a:p>
            <a:pPr eaLnBrk="1" hangingPunct="1">
              <a:defRPr/>
            </a:pPr>
            <a:endParaRPr lang="en-US" altLang="en-US" dirty="0" smtClean="0"/>
          </a:p>
          <a:p>
            <a:pPr eaLnBrk="1" hangingPunct="1">
              <a:defRPr/>
            </a:pPr>
            <a:endParaRPr lang="en-US" altLang="en-US" dirty="0" smtClean="0"/>
          </a:p>
        </p:txBody>
      </p:sp>
      <p:sp>
        <p:nvSpPr>
          <p:cNvPr id="6" name="Slide Number Placeholder 5"/>
          <p:cNvSpPr>
            <a:spLocks noGrp="1"/>
          </p:cNvSpPr>
          <p:nvPr>
            <p:ph type="sldNum" sz="quarter" idx="12"/>
          </p:nvPr>
        </p:nvSpPr>
        <p:spPr/>
        <p:txBody>
          <a:bodyPr/>
          <a:lstStyle/>
          <a:p>
            <a:pPr>
              <a:defRPr/>
            </a:pPr>
            <a:fld id="{E835DD15-DD4C-41B6-9A02-2EBF2C4EF939}" type="slidenum">
              <a:rPr lang="en-US" altLang="en-US"/>
              <a:pPr>
                <a:defRPr/>
              </a:pPr>
              <a:t>24</a:t>
            </a:fld>
            <a:endParaRPr lang="en-US" altLang="en-US"/>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82663" y="457200"/>
            <a:ext cx="7704137" cy="1981200"/>
          </a:xfrm>
        </p:spPr>
        <p:txBody>
          <a:bodyPr/>
          <a:lstStyle/>
          <a:p>
            <a:pPr>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A Final Word on Accommodations</a:t>
            </a:r>
          </a:p>
        </p:txBody>
      </p:sp>
      <p:sp>
        <p:nvSpPr>
          <p:cNvPr id="41987" name="Content Placeholder 2"/>
          <p:cNvSpPr>
            <a:spLocks noGrp="1"/>
          </p:cNvSpPr>
          <p:nvPr>
            <p:ph idx="1"/>
          </p:nvPr>
        </p:nvSpPr>
        <p:spPr>
          <a:xfrm>
            <a:off x="982663" y="2209800"/>
            <a:ext cx="7704137" cy="3789363"/>
          </a:xfrm>
        </p:spPr>
        <p:txBody>
          <a:bodyPr/>
          <a:lstStyle/>
          <a:p>
            <a:pPr marL="0" indent="0">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An accommodation may not necessarily be assistive technology.  It can be things beyond that such as:</a:t>
            </a:r>
          </a:p>
          <a:p>
            <a:pPr>
              <a:defRPr/>
            </a:pPr>
            <a:r>
              <a:rPr lang="en-US" altLang="en-US" dirty="0" smtClean="0">
                <a:latin typeface="Arial" panose="020B0604020202020204" pitchFamily="34" charset="0"/>
                <a:cs typeface="Arial" panose="020B0604020202020204" pitchFamily="34" charset="0"/>
              </a:rPr>
              <a:t>Time off to go to the doctor</a:t>
            </a:r>
          </a:p>
          <a:p>
            <a:pPr>
              <a:defRPr/>
            </a:pPr>
            <a:r>
              <a:rPr lang="en-US" altLang="en-US" dirty="0" smtClean="0">
                <a:latin typeface="Arial" panose="020B0604020202020204" pitchFamily="34" charset="0"/>
                <a:cs typeface="Arial" panose="020B0604020202020204" pitchFamily="34" charset="0"/>
              </a:rPr>
              <a:t>Extra break times</a:t>
            </a:r>
          </a:p>
          <a:p>
            <a:pPr>
              <a:defRPr/>
            </a:pPr>
            <a:r>
              <a:rPr lang="en-US" altLang="en-US" dirty="0" smtClean="0">
                <a:latin typeface="Arial" panose="020B0604020202020204" pitchFamily="34" charset="0"/>
                <a:cs typeface="Arial" panose="020B0604020202020204" pitchFamily="34" charset="0"/>
              </a:rPr>
              <a:t>Flexible scheduling</a:t>
            </a:r>
          </a:p>
          <a:p>
            <a:pPr>
              <a:defRPr/>
            </a:pPr>
            <a:r>
              <a:rPr lang="en-US" altLang="en-US" dirty="0" smtClean="0">
                <a:latin typeface="Arial" panose="020B0604020202020204" pitchFamily="34" charset="0"/>
                <a:cs typeface="Arial" panose="020B0604020202020204" pitchFamily="34" charset="0"/>
              </a:rPr>
              <a:t>Modifying training</a:t>
            </a:r>
          </a:p>
          <a:p>
            <a:pPr>
              <a:defRPr/>
            </a:pPr>
            <a:r>
              <a:rPr lang="en-US" altLang="en-US" dirty="0" smtClean="0">
                <a:latin typeface="Arial" panose="020B0604020202020204" pitchFamily="34" charset="0"/>
                <a:cs typeface="Arial" panose="020B0604020202020204" pitchFamily="34" charset="0"/>
              </a:rPr>
              <a:t>Reassigning an employee to a different position</a:t>
            </a:r>
          </a:p>
          <a:p>
            <a:pPr>
              <a:defRPr/>
            </a:pPr>
            <a:r>
              <a:rPr lang="en-US" altLang="en-US" dirty="0" smtClean="0">
                <a:latin typeface="Arial" panose="020B0604020202020204" pitchFamily="34" charset="0"/>
                <a:cs typeface="Arial" panose="020B0604020202020204" pitchFamily="34" charset="0"/>
              </a:rPr>
              <a:t>Allowing the use of a service animal</a:t>
            </a:r>
          </a:p>
        </p:txBody>
      </p:sp>
      <p:sp>
        <p:nvSpPr>
          <p:cNvPr id="4" name="Slide Number Placeholder 3"/>
          <p:cNvSpPr>
            <a:spLocks noGrp="1"/>
          </p:cNvSpPr>
          <p:nvPr>
            <p:ph type="sldNum" sz="quarter" idx="12"/>
          </p:nvPr>
        </p:nvSpPr>
        <p:spPr/>
        <p:txBody>
          <a:bodyPr/>
          <a:lstStyle/>
          <a:p>
            <a:pPr>
              <a:defRPr/>
            </a:pPr>
            <a:fld id="{000C2C75-9D8E-4B0C-9705-4488949EFBAE}" type="slidenum">
              <a:rPr lang="en-US" altLang="en-US" smtClean="0"/>
              <a:pPr>
                <a:defRPr/>
              </a:pPr>
              <a:t>25</a:t>
            </a:fld>
            <a:endParaRPr lang="en-US" altLang="en-US"/>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altLang="en-US" sz="66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WIOA</a:t>
            </a:r>
          </a:p>
        </p:txBody>
      </p:sp>
      <p:sp>
        <p:nvSpPr>
          <p:cNvPr id="5" name="Slide Number Placeholder 5"/>
          <p:cNvSpPr>
            <a:spLocks noGrp="1"/>
          </p:cNvSpPr>
          <p:nvPr>
            <p:ph type="sldNum" sz="quarter" idx="12"/>
          </p:nvPr>
        </p:nvSpPr>
        <p:spPr/>
        <p:txBody>
          <a:bodyPr/>
          <a:lstStyle/>
          <a:p>
            <a:pPr>
              <a:defRPr/>
            </a:pPr>
            <a:fld id="{4B2EBC81-CC10-4746-B76D-AAF174BE837F}" type="slidenum">
              <a:rPr lang="en-US" altLang="en-US"/>
              <a:pPr>
                <a:defRPr/>
              </a:pPr>
              <a:t>26</a:t>
            </a:fld>
            <a:endParaRPr lang="en-US" altLang="en-US"/>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982663" y="609600"/>
            <a:ext cx="7704137" cy="1219200"/>
          </a:xfrm>
        </p:spPr>
        <p:txBody>
          <a:bodyPr/>
          <a:lstStyle/>
          <a:p>
            <a:pPr eaLnBrk="1" hangingPunct="1">
              <a:defRPr/>
            </a:pPr>
            <a:r>
              <a:rPr lang="en-US" altLang="en-US"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Workforce Innovation Opportunity Act (WIOA)</a:t>
            </a:r>
          </a:p>
        </p:txBody>
      </p:sp>
      <p:sp>
        <p:nvSpPr>
          <p:cNvPr id="45059" name="Content Placeholder 2"/>
          <p:cNvSpPr>
            <a:spLocks noGrp="1"/>
          </p:cNvSpPr>
          <p:nvPr>
            <p:ph sz="half" idx="1"/>
          </p:nvPr>
        </p:nvSpPr>
        <p:spPr>
          <a:xfrm>
            <a:off x="1066800" y="1524000"/>
            <a:ext cx="7696200" cy="5105400"/>
          </a:xfrm>
        </p:spPr>
        <p:txBody>
          <a:bodyPr/>
          <a:lstStyle/>
          <a:p>
            <a:pPr lvl="1" eaLnBrk="1" hangingPunct="1">
              <a:defRPr/>
            </a:pPr>
            <a:endParaRPr lang="en-US" altLang="en-US" sz="2400" dirty="0" smtClean="0">
              <a:latin typeface="Arial" panose="020B0604020202020204" pitchFamily="34" charset="0"/>
              <a:cs typeface="Arial" panose="020B0604020202020204" pitchFamily="34" charset="0"/>
            </a:endParaRPr>
          </a:p>
          <a:p>
            <a:pPr marL="457200" lvl="1" indent="0" eaLnBrk="1" hangingPunct="1">
              <a:buFont typeface="Arial" panose="020B0604020202020204" pitchFamily="34" charset="0"/>
              <a:buNone/>
              <a:defRPr/>
            </a:pPr>
            <a:endParaRPr lang="en-US" altLang="en-US" sz="2400" dirty="0" smtClean="0">
              <a:latin typeface="Arial" panose="020B0604020202020204" pitchFamily="34" charset="0"/>
              <a:cs typeface="Arial" panose="020B0604020202020204" pitchFamily="34" charset="0"/>
            </a:endParaRPr>
          </a:p>
          <a:p>
            <a:pPr lvl="1" eaLnBrk="1" hangingPunct="1">
              <a:defRPr/>
            </a:pPr>
            <a:r>
              <a:rPr lang="en-US" altLang="en-US" sz="2400" dirty="0" smtClean="0">
                <a:latin typeface="Arial" panose="020B0604020202020204" pitchFamily="34" charset="0"/>
                <a:cs typeface="Arial" panose="020B0604020202020204" pitchFamily="34" charset="0"/>
              </a:rPr>
              <a:t>More focus on providing services to businesses and treating the employer as a consumer</a:t>
            </a:r>
          </a:p>
          <a:p>
            <a:pPr lvl="1" eaLnBrk="1" hangingPunct="1">
              <a:defRPr/>
            </a:pPr>
            <a:r>
              <a:rPr lang="en-US" altLang="en-US" sz="2400" dirty="0" smtClean="0">
                <a:latin typeface="Arial" panose="020B0604020202020204" pitchFamily="34" charset="0"/>
                <a:cs typeface="Arial" panose="020B0604020202020204" pitchFamily="34" charset="0"/>
              </a:rPr>
              <a:t>Possibility to assist with providing certain pre-employment transition services (Pre-ETS) more often</a:t>
            </a:r>
          </a:p>
          <a:p>
            <a:pPr lvl="1" eaLnBrk="1" hangingPunct="1">
              <a:defRPr/>
            </a:pPr>
            <a:r>
              <a:rPr lang="en-US" altLang="en-US" sz="2400" dirty="0" smtClean="0">
                <a:latin typeface="Arial" panose="020B0604020202020204" pitchFamily="34" charset="0"/>
                <a:cs typeface="Arial" panose="020B0604020202020204" pitchFamily="34" charset="0"/>
              </a:rPr>
              <a:t>Added accountability with case management and employer contacts</a:t>
            </a:r>
          </a:p>
          <a:p>
            <a:pPr lvl="1" eaLnBrk="1" hangingPunct="1">
              <a:defRPr/>
            </a:pPr>
            <a:r>
              <a:rPr lang="en-US" altLang="en-US" sz="2400" dirty="0" smtClean="0">
                <a:latin typeface="Arial" panose="020B0604020202020204" pitchFamily="34" charset="0"/>
                <a:cs typeface="Arial" panose="020B0604020202020204" pitchFamily="34" charset="0"/>
              </a:rPr>
              <a:t>Added involvement in Business Service Teams</a:t>
            </a:r>
          </a:p>
          <a:p>
            <a:pPr lvl="1" eaLnBrk="1" hangingPunct="1">
              <a:defRPr/>
            </a:pPr>
            <a:r>
              <a:rPr lang="en-US" altLang="en-US" sz="2400" dirty="0" smtClean="0">
                <a:latin typeface="Arial" panose="020B0604020202020204" pitchFamily="34" charset="0"/>
                <a:cs typeface="Arial" panose="020B0604020202020204" pitchFamily="34" charset="0"/>
              </a:rPr>
              <a:t>May impact performance evaluation measures </a:t>
            </a:r>
          </a:p>
          <a:p>
            <a:pPr eaLnBrk="1" hangingPunct="1">
              <a:defRPr/>
            </a:pPr>
            <a:endParaRPr lang="en-US" altLang="en-US" dirty="0" smtClean="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WIOA</a:t>
            </a:r>
            <a:b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Business Services</a:t>
            </a:r>
          </a:p>
        </p:txBody>
      </p:sp>
      <p:sp>
        <p:nvSpPr>
          <p:cNvPr id="45059" name="Content Placeholder 2"/>
          <p:cNvSpPr>
            <a:spLocks noGrp="1"/>
          </p:cNvSpPr>
          <p:nvPr>
            <p:ph idx="1"/>
          </p:nvPr>
        </p:nvSpPr>
        <p:spPr>
          <a:xfrm>
            <a:off x="982663" y="1828800"/>
            <a:ext cx="7704137" cy="4114800"/>
          </a:xfrm>
        </p:spPr>
        <p:txBody>
          <a:bodyPr/>
          <a:lstStyle/>
          <a:p>
            <a:pPr eaLnBrk="1" hangingPunct="1">
              <a:defRPr/>
            </a:pPr>
            <a:r>
              <a:rPr lang="en-US" altLang="en-US" dirty="0" smtClean="0">
                <a:latin typeface="Arial" panose="020B0604020202020204" pitchFamily="34" charset="0"/>
                <a:cs typeface="Arial" panose="020B0604020202020204" pitchFamily="34" charset="0"/>
              </a:rPr>
              <a:t>The agency may work with employers to provide opportunities for work-based learning experiences and Pre-ETS. </a:t>
            </a:r>
          </a:p>
          <a:p>
            <a:pPr eaLnBrk="1" hangingPunct="1">
              <a:defRPr/>
            </a:pPr>
            <a:r>
              <a:rPr lang="en-US" altLang="en-US" dirty="0" smtClean="0">
                <a:latin typeface="Arial" panose="020B0604020202020204" pitchFamily="34" charset="0"/>
                <a:cs typeface="Arial" panose="020B0604020202020204" pitchFamily="34" charset="0"/>
              </a:rPr>
              <a:t>Why? To recruit and train qualified individuals with disabilities and promote awareness of disability-related obstacles to continued employment.</a:t>
            </a:r>
          </a:p>
          <a:p>
            <a:pPr marL="0" indent="0" eaLnBrk="1" hangingPunct="1">
              <a:buFont typeface="Arial" panose="020B0604020202020204" pitchFamily="34" charset="0"/>
              <a:buNone/>
              <a:defRPr/>
            </a:pPr>
            <a:endParaRPr lang="en-US" altLang="en-US" dirty="0" smtClean="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143000" y="381000"/>
            <a:ext cx="7704138" cy="1828800"/>
          </a:xfrm>
        </p:spPr>
        <p:txBody>
          <a:bodyPr/>
          <a:lstStyle/>
          <a:p>
            <a:pPr eaLnBrk="1" hangingPunct="1">
              <a:defRPr/>
            </a:pPr>
            <a:r>
              <a:rPr lang="en-US" altLang="en-US" sz="44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WIOA</a:t>
            </a:r>
            <a:br>
              <a:rPr lang="en-US" altLang="en-US" sz="44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altLang="en-US" sz="44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Business Services - </a:t>
            </a:r>
            <a:r>
              <a:rPr lang="en-US" altLang="en-US" sz="36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Continued</a:t>
            </a:r>
            <a:r>
              <a:rPr lang="en-US" altLang="en-US" sz="4400" dirty="0" smtClean="0">
                <a:ln>
                  <a:noFill/>
                </a:ln>
                <a:latin typeface="Arial" panose="020B0604020202020204" pitchFamily="34" charset="0"/>
                <a:cs typeface="Arial" panose="020B0604020202020204" pitchFamily="34" charset="0"/>
              </a:rPr>
              <a:t/>
            </a:r>
            <a:br>
              <a:rPr lang="en-US" altLang="en-US" sz="4400" dirty="0" smtClean="0">
                <a:ln>
                  <a:noFill/>
                </a:ln>
                <a:latin typeface="Arial" panose="020B0604020202020204" pitchFamily="34" charset="0"/>
                <a:cs typeface="Arial" panose="020B0604020202020204" pitchFamily="34" charset="0"/>
              </a:rPr>
            </a:br>
            <a:endParaRPr lang="en-US" altLang="en-US" sz="4400" dirty="0" smtClean="0">
              <a:ln>
                <a:noFill/>
              </a:ln>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219200" y="1600200"/>
            <a:ext cx="7467600" cy="4953000"/>
          </a:xfrm>
        </p:spPr>
        <p:txBody>
          <a:bodyPr>
            <a:normAutofit fontScale="77500" lnSpcReduction="20000"/>
          </a:bodyPr>
          <a:lstStyle/>
          <a:p>
            <a:pPr marL="0" indent="0" eaLnBrk="1" hangingPunct="1">
              <a:buFont typeface="Arial" panose="020B0604020202020204" pitchFamily="34" charset="0"/>
              <a:buNone/>
              <a:defRPr/>
            </a:pPr>
            <a:r>
              <a:rPr lang="en-US" sz="2800" dirty="0" smtClean="0">
                <a:latin typeface="Arial" panose="020B0604020202020204" pitchFamily="34" charset="0"/>
                <a:cs typeface="Arial" panose="020B0604020202020204" pitchFamily="34" charset="0"/>
              </a:rPr>
              <a:t>Section 109 of the Act allows our agency to provide training and technical assistance to employers regarding the employment of individuals with disabilities, including disability awareness, and the requirements of the Americans with Disabilities Act (ADA) and other employment-related laws</a:t>
            </a:r>
          </a:p>
          <a:p>
            <a:pPr marL="0" indent="0" eaLnBrk="1" hangingPunct="1">
              <a:buFont typeface="Arial" panose="020B0604020202020204" pitchFamily="34" charset="0"/>
              <a:buNone/>
              <a:defRPr/>
            </a:pPr>
            <a:r>
              <a:rPr lang="en-US" sz="2800" dirty="0" smtClean="0">
                <a:latin typeface="Arial" panose="020B0604020202020204" pitchFamily="34" charset="0"/>
                <a:cs typeface="Arial" panose="020B0604020202020204" pitchFamily="34" charset="0"/>
              </a:rPr>
              <a:t>The Act does not describe accommodations that are incumbent up on employers to provide.  It leaves that up to the Equal Employment Opportunity Commission (EEOC)</a:t>
            </a:r>
          </a:p>
          <a:p>
            <a:pPr marL="0" indent="0" eaLnBrk="1" hangingPunct="1">
              <a:buFont typeface="Arial" panose="020B0604020202020204" pitchFamily="34" charset="0"/>
              <a:buNone/>
              <a:defRPr/>
            </a:pPr>
            <a:r>
              <a:rPr lang="en-US" sz="2800" dirty="0">
                <a:latin typeface="Arial" panose="020B0604020202020204" pitchFamily="34" charset="0"/>
                <a:cs typeface="Arial" panose="020B0604020202020204" pitchFamily="34" charset="0"/>
              </a:rPr>
              <a:t>The agency can </a:t>
            </a:r>
            <a:r>
              <a:rPr lang="en-US" sz="2800" dirty="0" smtClean="0">
                <a:latin typeface="Arial" panose="020B0604020202020204" pitchFamily="34" charset="0"/>
                <a:cs typeface="Arial" panose="020B0604020202020204" pitchFamily="34" charset="0"/>
              </a:rPr>
              <a:t>assist </a:t>
            </a:r>
            <a:r>
              <a:rPr lang="en-US" sz="2800" dirty="0">
                <a:latin typeface="Arial" panose="020B0604020202020204" pitchFamily="34" charset="0"/>
                <a:cs typeface="Arial" panose="020B0604020202020204" pitchFamily="34" charset="0"/>
              </a:rPr>
              <a:t>employers through consultation, technical assistance, and support related to workplace accommodations, assistive technology, facilities and workplace access, and using available financial support for hiring or accommodating individuals with disabilities.</a:t>
            </a:r>
          </a:p>
          <a:p>
            <a:pPr eaLnBrk="1" hangingPunct="1">
              <a:defRPr/>
            </a:pPr>
            <a:endParaRPr lang="en-US" dirty="0">
              <a:latin typeface="Arial" panose="020B0604020202020204" pitchFamily="34" charset="0"/>
              <a:cs typeface="Arial" panose="020B0604020202020204" pitchFamily="34" charset="0"/>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Dispelling the Myths PowerPoint Content</a:t>
            </a:r>
          </a:p>
        </p:txBody>
      </p:sp>
      <p:sp>
        <p:nvSpPr>
          <p:cNvPr id="11267" name="Rectangle 3"/>
          <p:cNvSpPr>
            <a:spLocks noGrp="1" noChangeArrowheads="1"/>
          </p:cNvSpPr>
          <p:nvPr>
            <p:ph idx="1"/>
          </p:nvPr>
        </p:nvSpPr>
        <p:spPr>
          <a:xfrm>
            <a:off x="1371600" y="2286000"/>
            <a:ext cx="7315200" cy="3962400"/>
          </a:xfrm>
        </p:spPr>
        <p:txBody>
          <a:bodyPr/>
          <a:lstStyle/>
          <a:p>
            <a:pPr marL="0" indent="0" eaLnBrk="1" hangingPunct="1">
              <a:buFont typeface="Arial" panose="020B0604020202020204" pitchFamily="34" charset="0"/>
              <a:buNone/>
            </a:pPr>
            <a:r>
              <a:rPr lang="en-US" altLang="en-US" smtClean="0">
                <a:latin typeface="Arial" panose="020B0604020202020204" pitchFamily="34" charset="0"/>
                <a:cs typeface="Arial" panose="020B0604020202020204" pitchFamily="34" charset="0"/>
              </a:rPr>
              <a:t>This presentation will address common myths of disability employment and dispel them with factual information that tell the real story. The content includes:</a:t>
            </a:r>
          </a:p>
          <a:p>
            <a:pPr lvl="1" eaLnBrk="1" hangingPunct="1">
              <a:buFont typeface="Wingdings" panose="05000000000000000000" pitchFamily="2" charset="2"/>
              <a:buChar char="§"/>
            </a:pPr>
            <a:r>
              <a:rPr lang="en-US" altLang="en-US" smtClean="0">
                <a:latin typeface="Arial" panose="020B0604020202020204" pitchFamily="34" charset="0"/>
                <a:cs typeface="Arial" panose="020B0604020202020204" pitchFamily="34" charset="0"/>
              </a:rPr>
              <a:t>Employment Myths</a:t>
            </a:r>
          </a:p>
          <a:p>
            <a:pPr lvl="1" eaLnBrk="1" hangingPunct="1">
              <a:buFont typeface="Wingdings" panose="05000000000000000000" pitchFamily="2" charset="2"/>
              <a:buChar char="§"/>
            </a:pPr>
            <a:r>
              <a:rPr lang="en-US" altLang="en-US" smtClean="0">
                <a:latin typeface="Arial" panose="020B0604020202020204" pitchFamily="34" charset="0"/>
                <a:cs typeface="Arial" panose="020B0604020202020204" pitchFamily="34" charset="0"/>
              </a:rPr>
              <a:t>Accommodations-Situations and Solutions</a:t>
            </a:r>
          </a:p>
          <a:p>
            <a:pPr lvl="1" eaLnBrk="1" hangingPunct="1">
              <a:buFont typeface="Wingdings" panose="05000000000000000000" pitchFamily="2" charset="2"/>
              <a:buChar char="§"/>
            </a:pPr>
            <a:r>
              <a:rPr lang="en-US" altLang="en-US" smtClean="0">
                <a:latin typeface="Arial" panose="020B0604020202020204" pitchFamily="34" charset="0"/>
                <a:cs typeface="Arial" panose="020B0604020202020204" pitchFamily="34" charset="0"/>
              </a:rPr>
              <a:t>The Law: WIOA and ADA</a:t>
            </a:r>
          </a:p>
          <a:p>
            <a:pPr lvl="1" eaLnBrk="1" hangingPunct="1">
              <a:buFont typeface="Wingdings" panose="05000000000000000000" pitchFamily="2" charset="2"/>
              <a:buChar char="§"/>
            </a:pPr>
            <a:r>
              <a:rPr lang="en-US" altLang="en-US" smtClean="0">
                <a:latin typeface="Arial" panose="020B0604020202020204" pitchFamily="34" charset="0"/>
                <a:cs typeface="Arial" panose="020B0604020202020204" pitchFamily="34" charset="0"/>
              </a:rPr>
              <a:t>The Numbers</a:t>
            </a:r>
          </a:p>
          <a:p>
            <a:pPr lvl="1" eaLnBrk="1" hangingPunct="1">
              <a:buFont typeface="Wingdings" panose="05000000000000000000" pitchFamily="2" charset="2"/>
              <a:buChar char="§"/>
            </a:pPr>
            <a:r>
              <a:rPr lang="en-US" altLang="en-US" smtClean="0">
                <a:latin typeface="Arial" panose="020B0604020202020204" pitchFamily="34" charset="0"/>
                <a:cs typeface="Arial" panose="020B0604020202020204" pitchFamily="34" charset="0"/>
              </a:rPr>
              <a:t>Resources</a:t>
            </a:r>
          </a:p>
        </p:txBody>
      </p:sp>
      <p:sp>
        <p:nvSpPr>
          <p:cNvPr id="6" name="Slide Number Placeholder 5"/>
          <p:cNvSpPr>
            <a:spLocks noGrp="1"/>
          </p:cNvSpPr>
          <p:nvPr>
            <p:ph type="sldNum" sz="quarter" idx="12"/>
          </p:nvPr>
        </p:nvSpPr>
        <p:spPr/>
        <p:txBody>
          <a:bodyPr/>
          <a:lstStyle/>
          <a:p>
            <a:pPr>
              <a:defRPr/>
            </a:pPr>
            <a:fld id="{0052A77E-73A8-45C8-A787-0F6A1C846F8C}" type="slidenum">
              <a:rPr lang="en-US" altLang="en-US"/>
              <a:pPr>
                <a:defRPr/>
              </a:pPr>
              <a:t>3</a:t>
            </a:fld>
            <a:endParaRPr lang="en-US" altLang="en-US"/>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143001" y="2666998"/>
            <a:ext cx="7543800" cy="2360071"/>
          </a:xfrm>
        </p:spPr>
        <p:txBody>
          <a:bodyPr/>
          <a:lstStyle/>
          <a:p>
            <a:pPr eaLnBrk="1" hangingPunct="1">
              <a:defRPr/>
            </a:pPr>
            <a:r>
              <a:rPr lang="en-US" altLang="en-US" sz="66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a:t>
            </a:r>
          </a:p>
        </p:txBody>
      </p:sp>
      <p:sp>
        <p:nvSpPr>
          <p:cNvPr id="5" name="Slide Number Placeholder 5"/>
          <p:cNvSpPr>
            <a:spLocks noGrp="1"/>
          </p:cNvSpPr>
          <p:nvPr>
            <p:ph type="sldNum" sz="quarter" idx="12"/>
          </p:nvPr>
        </p:nvSpPr>
        <p:spPr/>
        <p:txBody>
          <a:bodyPr/>
          <a:lstStyle/>
          <a:p>
            <a:pPr>
              <a:defRPr/>
            </a:pPr>
            <a:fld id="{B1C4A44C-51A6-4904-94E7-39C624169117}" type="slidenum">
              <a:rPr lang="en-US" altLang="en-US"/>
              <a:pPr>
                <a:defRPr/>
              </a:pPr>
              <a:t>30</a:t>
            </a:fld>
            <a:endParaRPr lang="en-US" altLang="en-US"/>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996950" y="457200"/>
            <a:ext cx="7704138"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Americans with Disabilities Act (ADA)</a:t>
            </a:r>
          </a:p>
        </p:txBody>
      </p:sp>
      <p:sp>
        <p:nvSpPr>
          <p:cNvPr id="26627" name="Rectangle 3"/>
          <p:cNvSpPr>
            <a:spLocks noGrp="1" noChangeArrowheads="1"/>
          </p:cNvSpPr>
          <p:nvPr>
            <p:ph idx="1"/>
          </p:nvPr>
        </p:nvSpPr>
        <p:spPr>
          <a:xfrm>
            <a:off x="982663" y="2667000"/>
            <a:ext cx="7704137" cy="2438400"/>
          </a:xfrm>
        </p:spPr>
        <p:txBody>
          <a:bodyPr rtlCol="0">
            <a:normAutofit fontScale="92500" lnSpcReduction="20000"/>
          </a:bodyPr>
          <a:lstStyle/>
          <a:p>
            <a:pPr marL="0" indent="0" eaLnBrk="1" fontAlgn="auto" hangingPunct="1">
              <a:lnSpc>
                <a:spcPct val="90000"/>
              </a:lnSpc>
              <a:buClr>
                <a:schemeClr val="accent1">
                  <a:lumMod val="75000"/>
                </a:schemeClr>
              </a:buClr>
              <a:buFont typeface="Arial" panose="020B0604020202020204" pitchFamily="34" charset="0"/>
              <a:buNone/>
              <a:defRPr/>
            </a:pPr>
            <a:r>
              <a:rPr lang="en-US" altLang="en-US" sz="2600" dirty="0" smtClean="0">
                <a:latin typeface="Arial" panose="020B0604020202020204" pitchFamily="34" charset="0"/>
                <a:cs typeface="Arial" panose="020B0604020202020204" pitchFamily="34" charset="0"/>
              </a:rPr>
              <a:t>The Americans with Disabilities Act (ADA) is a landmark federal law (Signed into law by George Bush, 1991) that protects the rights of people with disabilities by eliminating barriers to their participation in many aspects of living and working in America. In particular, the ADA prohibits covered employers from discriminating against people with disabilities in the full range of employment-related activities, from recruitment to advancement, to pay and benefits</a:t>
            </a:r>
            <a:r>
              <a:rPr lang="en-US" altLang="en-US" sz="2800" dirty="0" smtClean="0">
                <a:latin typeface="Arial" panose="020B0604020202020204" pitchFamily="34" charset="0"/>
                <a:cs typeface="Arial" panose="020B0604020202020204" pitchFamily="34" charset="0"/>
              </a:rPr>
              <a:t>.</a:t>
            </a:r>
            <a:r>
              <a:rPr lang="en-US" altLang="en-US" sz="2800" dirty="0" smtClean="0">
                <a:solidFill>
                  <a:schemeClr val="hlink"/>
                </a:solidFill>
                <a:latin typeface="Arial" panose="020B0604020202020204" pitchFamily="34" charset="0"/>
                <a:cs typeface="Arial" panose="020B0604020202020204" pitchFamily="34" charset="0"/>
              </a:rPr>
              <a:t> </a:t>
            </a:r>
          </a:p>
        </p:txBody>
      </p:sp>
      <p:sp>
        <p:nvSpPr>
          <p:cNvPr id="6" name="Slide Number Placeholder 5"/>
          <p:cNvSpPr>
            <a:spLocks noGrp="1"/>
          </p:cNvSpPr>
          <p:nvPr>
            <p:ph type="sldNum" sz="quarter" idx="12"/>
          </p:nvPr>
        </p:nvSpPr>
        <p:spPr/>
        <p:txBody>
          <a:bodyPr/>
          <a:lstStyle/>
          <a:p>
            <a:pPr>
              <a:defRPr/>
            </a:pPr>
            <a:fld id="{F31F9ABA-4B8B-4798-ADA6-872A144622A4}" type="slidenum">
              <a:rPr lang="en-US" altLang="en-US"/>
              <a:pPr>
                <a:defRPr/>
              </a:pPr>
              <a:t>31</a:t>
            </a:fld>
            <a:endParaRPr lang="en-US" altLang="en-US"/>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982663" y="457200"/>
            <a:ext cx="7704137" cy="1371600"/>
          </a:xfrm>
        </p:spPr>
        <p:txBody>
          <a:bodyPr/>
          <a:lstStyle/>
          <a:p>
            <a:pPr>
              <a:defRPr/>
            </a:pPr>
            <a:r>
              <a:rPr lang="en-US" altLang="en-US" sz="44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ADAAA of 2008</a:t>
            </a:r>
          </a:p>
        </p:txBody>
      </p:sp>
      <p:sp>
        <p:nvSpPr>
          <p:cNvPr id="48131" name="Content Placeholder 2"/>
          <p:cNvSpPr>
            <a:spLocks noGrp="1"/>
          </p:cNvSpPr>
          <p:nvPr>
            <p:ph idx="1"/>
          </p:nvPr>
        </p:nvSpPr>
        <p:spPr>
          <a:xfrm>
            <a:off x="1371600" y="2667000"/>
            <a:ext cx="7315200" cy="3200400"/>
          </a:xfrm>
        </p:spPr>
        <p:txBody>
          <a:bodyPr/>
          <a:lstStyle/>
          <a:p>
            <a:pPr marL="0" indent="0">
              <a:buFont typeface="Arial" panose="020B0604020202020204" pitchFamily="34" charset="0"/>
              <a:buNone/>
              <a:defRPr/>
            </a:pPr>
            <a:endParaRPr lang="en-US" altLang="en-US" dirty="0" smtClean="0">
              <a:latin typeface="Arial" panose="020B0604020202020204" pitchFamily="34" charset="0"/>
              <a:cs typeface="Arial" panose="020B0604020202020204" pitchFamily="34" charset="0"/>
            </a:endParaRPr>
          </a:p>
          <a:p>
            <a:pPr>
              <a:defRPr/>
            </a:pPr>
            <a:r>
              <a:rPr lang="en-US" altLang="en-US" sz="2200" dirty="0" smtClean="0">
                <a:latin typeface="Arial" panose="020B0604020202020204" pitchFamily="34" charset="0"/>
                <a:cs typeface="Arial" panose="020B0604020202020204" pitchFamily="34" charset="0"/>
              </a:rPr>
              <a:t>Clarified definition of an individual with a disability </a:t>
            </a:r>
          </a:p>
          <a:p>
            <a:pPr>
              <a:defRPr/>
            </a:pPr>
            <a:r>
              <a:rPr lang="en-US" altLang="en-US" sz="2200" dirty="0" smtClean="0">
                <a:latin typeface="Arial" panose="020B0604020202020204" pitchFamily="34" charset="0"/>
                <a:cs typeface="Arial" panose="020B0604020202020204" pitchFamily="34" charset="0"/>
              </a:rPr>
              <a:t>If the individual has an impairment that “substantially limits” at least one major life function, could be considered an individual with a disability</a:t>
            </a:r>
          </a:p>
          <a:p>
            <a:pPr>
              <a:defRPr/>
            </a:pPr>
            <a:r>
              <a:rPr lang="en-US" altLang="en-US" sz="2200" dirty="0" smtClean="0">
                <a:latin typeface="Arial" panose="020B0604020202020204" pitchFamily="34" charset="0"/>
                <a:cs typeface="Arial" panose="020B0604020202020204" pitchFamily="34" charset="0"/>
              </a:rPr>
              <a:t>Some impairments almost always result in disability</a:t>
            </a:r>
          </a:p>
          <a:p>
            <a:pPr>
              <a:defRPr/>
            </a:pPr>
            <a:r>
              <a:rPr lang="en-US" altLang="en-US" sz="2200" dirty="0" smtClean="0">
                <a:latin typeface="Arial" panose="020B0604020202020204" pitchFamily="34" charset="0"/>
                <a:cs typeface="Arial" panose="020B0604020202020204" pitchFamily="34" charset="0"/>
              </a:rPr>
              <a:t>For example, a person with epilepsy has a limitation in normal brain function</a:t>
            </a:r>
          </a:p>
          <a:p>
            <a:pPr>
              <a:defRPr/>
            </a:pPr>
            <a:r>
              <a:rPr lang="en-US" altLang="en-US" sz="2200" dirty="0" smtClean="0">
                <a:latin typeface="Arial" panose="020B0604020202020204" pitchFamily="34" charset="0"/>
                <a:cs typeface="Arial" panose="020B0604020202020204" pitchFamily="34" charset="0"/>
              </a:rPr>
              <a:t>As a result, individuals with “hidden disabilities” benefit from protection from the ADAAA</a:t>
            </a:r>
          </a:p>
          <a:p>
            <a:pPr>
              <a:defRPr/>
            </a:pPr>
            <a:endParaRPr lang="en-US" altLang="en-US" dirty="0" smtClean="0"/>
          </a:p>
        </p:txBody>
      </p:sp>
      <p:sp>
        <p:nvSpPr>
          <p:cNvPr id="4" name="Slide Number Placeholder 3"/>
          <p:cNvSpPr>
            <a:spLocks noGrp="1"/>
          </p:cNvSpPr>
          <p:nvPr>
            <p:ph type="sldNum" sz="quarter" idx="12"/>
          </p:nvPr>
        </p:nvSpPr>
        <p:spPr/>
        <p:txBody>
          <a:bodyPr/>
          <a:lstStyle/>
          <a:p>
            <a:pPr>
              <a:defRPr/>
            </a:pPr>
            <a:fld id="{302502F4-5F97-4439-B776-BCD4242EF200}" type="slidenum">
              <a:rPr lang="en-US" altLang="en-US" smtClean="0"/>
              <a:pPr>
                <a:defRPr/>
              </a:pPr>
              <a:t>32</a:t>
            </a:fld>
            <a:endParaRPr lang="en-US" altLang="en-US"/>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982663" y="457200"/>
            <a:ext cx="7704137" cy="1981200"/>
          </a:xfrm>
        </p:spPr>
        <p:txBody>
          <a:bodyPr/>
          <a:lstStyle/>
          <a:p>
            <a:pPr>
              <a:defRPr/>
            </a:pPr>
            <a:r>
              <a:rPr lang="en-US" altLang="en-US" sz="44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ADAAA of 2008 Part 2</a:t>
            </a:r>
          </a:p>
        </p:txBody>
      </p:sp>
      <p:sp>
        <p:nvSpPr>
          <p:cNvPr id="3" name="Content Placeholder 2"/>
          <p:cNvSpPr>
            <a:spLocks noGrp="1"/>
          </p:cNvSpPr>
          <p:nvPr>
            <p:ph idx="1"/>
          </p:nvPr>
        </p:nvSpPr>
        <p:spPr>
          <a:xfrm>
            <a:off x="1143000" y="2895600"/>
            <a:ext cx="7543800" cy="2209800"/>
          </a:xfrm>
        </p:spPr>
        <p:txBody>
          <a:bodyPr/>
          <a:lstStyle/>
          <a:p>
            <a:pPr marL="0" indent="0">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This law allows employers to move forward with accommodations by speeding up the determination of disability by removing the focus from determining whether or not a person has a disability to what accommodations, if any, do they require to perform the job duties.</a:t>
            </a:r>
          </a:p>
          <a:p>
            <a:pPr>
              <a:defRPr/>
            </a:pPr>
            <a:endParaRPr lang="en-US" dirty="0"/>
          </a:p>
        </p:txBody>
      </p:sp>
      <p:sp>
        <p:nvSpPr>
          <p:cNvPr id="4" name="Slide Number Placeholder 3"/>
          <p:cNvSpPr>
            <a:spLocks noGrp="1"/>
          </p:cNvSpPr>
          <p:nvPr>
            <p:ph type="sldNum" sz="quarter" idx="12"/>
          </p:nvPr>
        </p:nvSpPr>
        <p:spPr/>
        <p:txBody>
          <a:bodyPr/>
          <a:lstStyle/>
          <a:p>
            <a:pPr>
              <a:defRPr/>
            </a:pPr>
            <a:fld id="{AF81E756-D0EC-4634-B5EF-849FA74D3E18}" type="slidenum">
              <a:rPr lang="en-US" altLang="en-US" smtClean="0"/>
              <a:pPr>
                <a:defRPr/>
              </a:pPr>
              <a:t>33</a:t>
            </a:fld>
            <a:endParaRPr lang="en-US" altLang="en-US"/>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 #1</a:t>
            </a:r>
          </a:p>
        </p:txBody>
      </p:sp>
      <p:sp>
        <p:nvSpPr>
          <p:cNvPr id="27651" name="Rectangle 3"/>
          <p:cNvSpPr>
            <a:spLocks noGrp="1" noChangeArrowheads="1"/>
          </p:cNvSpPr>
          <p:nvPr>
            <p:ph idx="1"/>
          </p:nvPr>
        </p:nvSpPr>
        <p:spPr>
          <a:xfrm>
            <a:off x="1371600" y="2667000"/>
            <a:ext cx="7315200" cy="2819400"/>
          </a:xfrm>
        </p:spPr>
        <p:txBody>
          <a:bodyPr rtlCol="0">
            <a:normAutofit/>
          </a:bodyPr>
          <a:lstStyle/>
          <a:p>
            <a:pPr marL="0" indent="0" eaLnBrk="1" fontAlgn="auto" hangingPunct="1">
              <a:lnSpc>
                <a:spcPct val="80000"/>
              </a:lnSpc>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When there are several qualified applicants for a job and one has a disability, the ADA does not require the employer to hire that person.  An employer is always free to hire the applicant of its choosing as long as the decision is not based on disability. If two people apply for a data entry position for which both speed and accuracy are required, the employer may hire the person with the higher speed and level of accuracy, because he or she is the most qualified. </a:t>
            </a:r>
          </a:p>
          <a:p>
            <a:pPr eaLnBrk="1" fontAlgn="auto" hangingPunct="1">
              <a:lnSpc>
                <a:spcPct val="80000"/>
              </a:lnSpc>
              <a:buClr>
                <a:schemeClr val="accent1">
                  <a:lumMod val="75000"/>
                </a:schemeClr>
              </a:buClr>
              <a:buFont typeface="Arial"/>
              <a:buChar char="•"/>
              <a:defRPr/>
            </a:pPr>
            <a:endParaRPr lang="en-US" altLang="en-US" sz="2800" dirty="0" smtClean="0"/>
          </a:p>
          <a:p>
            <a:pPr eaLnBrk="1" fontAlgn="auto" hangingPunct="1">
              <a:lnSpc>
                <a:spcPct val="80000"/>
              </a:lnSpc>
              <a:buClr>
                <a:schemeClr val="accent1">
                  <a:lumMod val="75000"/>
                </a:schemeClr>
              </a:buClr>
              <a:buFont typeface="Arial"/>
              <a:buChar char="•"/>
              <a:defRPr/>
            </a:pPr>
            <a:endParaRPr lang="en-US" altLang="en-US" sz="2800" dirty="0" smtClean="0"/>
          </a:p>
        </p:txBody>
      </p:sp>
      <p:sp>
        <p:nvSpPr>
          <p:cNvPr id="6" name="Slide Number Placeholder 5"/>
          <p:cNvSpPr>
            <a:spLocks noGrp="1"/>
          </p:cNvSpPr>
          <p:nvPr>
            <p:ph type="sldNum" sz="quarter" idx="12"/>
          </p:nvPr>
        </p:nvSpPr>
        <p:spPr/>
        <p:txBody>
          <a:bodyPr/>
          <a:lstStyle/>
          <a:p>
            <a:pPr>
              <a:defRPr/>
            </a:pPr>
            <a:fld id="{8BCD99C6-4419-4572-B442-B0AD21E725A4}" type="slidenum">
              <a:rPr lang="en-US" altLang="en-US"/>
              <a:pPr>
                <a:defRPr/>
              </a:pPr>
              <a:t>34</a:t>
            </a:fld>
            <a:endParaRPr lang="en-US" altLang="en-US"/>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 #2</a:t>
            </a:r>
          </a:p>
        </p:txBody>
      </p:sp>
      <p:sp>
        <p:nvSpPr>
          <p:cNvPr id="52227" name="Rectangle 3"/>
          <p:cNvSpPr>
            <a:spLocks noGrp="1" noChangeArrowheads="1"/>
          </p:cNvSpPr>
          <p:nvPr>
            <p:ph idx="1"/>
          </p:nvPr>
        </p:nvSpPr>
        <p:spPr>
          <a:xfrm>
            <a:off x="1219200" y="1905000"/>
            <a:ext cx="7467600" cy="3276600"/>
          </a:xfrm>
        </p:spPr>
        <p:txBody>
          <a:bodyPr/>
          <a:lstStyle/>
          <a:p>
            <a:pPr marL="0" indent="0" eaLnBrk="1" hangingPunct="1">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The ADA does not give job applicants with disabilities advantages over job applicants without disabilities and does not give hiring preference to persons with disabilities. </a:t>
            </a:r>
          </a:p>
          <a:p>
            <a:pPr eaLnBrk="1" hangingPunct="1">
              <a:defRPr/>
            </a:pPr>
            <a:endParaRPr lang="en-US" altLang="en-US" dirty="0" smtClean="0"/>
          </a:p>
          <a:p>
            <a:pPr eaLnBrk="1" hangingPunct="1">
              <a:defRPr/>
            </a:pPr>
            <a:endParaRPr lang="en-US" altLang="en-US" dirty="0" smtClean="0"/>
          </a:p>
        </p:txBody>
      </p:sp>
      <p:sp>
        <p:nvSpPr>
          <p:cNvPr id="6" name="Slide Number Placeholder 5"/>
          <p:cNvSpPr>
            <a:spLocks noGrp="1"/>
          </p:cNvSpPr>
          <p:nvPr>
            <p:ph type="sldNum" sz="quarter" idx="12"/>
          </p:nvPr>
        </p:nvSpPr>
        <p:spPr/>
        <p:txBody>
          <a:bodyPr/>
          <a:lstStyle/>
          <a:p>
            <a:pPr>
              <a:defRPr/>
            </a:pPr>
            <a:fld id="{012EEA8E-AB74-4D0E-B307-A870A811D85D}" type="slidenum">
              <a:rPr lang="en-US" altLang="en-US"/>
              <a:pPr>
                <a:defRPr/>
              </a:pPr>
              <a:t>35</a:t>
            </a:fld>
            <a:endParaRPr lang="en-US" altLang="en-US"/>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 #3</a:t>
            </a:r>
          </a:p>
        </p:txBody>
      </p:sp>
      <p:sp>
        <p:nvSpPr>
          <p:cNvPr id="29699" name="Rectangle 3"/>
          <p:cNvSpPr>
            <a:spLocks noGrp="1" noChangeArrowheads="1"/>
          </p:cNvSpPr>
          <p:nvPr>
            <p:ph idx="1"/>
          </p:nvPr>
        </p:nvSpPr>
        <p:spPr>
          <a:xfrm>
            <a:off x="1217613" y="2374900"/>
            <a:ext cx="7469187" cy="3733800"/>
          </a:xfrm>
        </p:spPr>
        <p:txBody>
          <a:bodyPr rtlCol="0">
            <a:normAutofit fontScale="62500" lnSpcReduction="20000"/>
          </a:bodyPr>
          <a:lstStyle/>
          <a:p>
            <a:pPr marL="0" indent="0" eaLnBrk="1" fontAlgn="auto" hangingPunct="1">
              <a:lnSpc>
                <a:spcPct val="90000"/>
              </a:lnSpc>
              <a:buClr>
                <a:schemeClr val="accent1">
                  <a:lumMod val="75000"/>
                </a:schemeClr>
              </a:buClr>
              <a:buFont typeface="Arial" panose="020B0604020202020204" pitchFamily="34" charset="0"/>
              <a:buNone/>
              <a:defRPr/>
            </a:pPr>
            <a:r>
              <a:rPr lang="en-US" altLang="en-US" sz="3800" dirty="0" smtClean="0">
                <a:latin typeface="Arial" panose="020B0604020202020204" pitchFamily="34" charset="0"/>
                <a:cs typeface="Arial" panose="020B0604020202020204" pitchFamily="34" charset="0"/>
              </a:rPr>
              <a:t>Under the ADA, employers does not have to  give people with disabilities special privileges, known as accommodations.  They must be reasonable.  Reasonable accommodations are intended to ensure that qualified individuals with disabilities have rights in employment equal—not superior—to those of individuals without disabilities. A reasonable accommodation is a modification to a job, work environment or the way work is performed that allows an individual with a disability to apply for a job, perform the essential functions of the job, and enjoy equal access to benefits available to other individuals in the workplace. </a:t>
            </a:r>
          </a:p>
          <a:p>
            <a:pPr eaLnBrk="1" fontAlgn="auto" hangingPunct="1">
              <a:lnSpc>
                <a:spcPct val="90000"/>
              </a:lnSpc>
              <a:buClr>
                <a:schemeClr val="accent1">
                  <a:lumMod val="75000"/>
                </a:schemeClr>
              </a:buClr>
              <a:buFont typeface="Arial"/>
              <a:buChar char="•"/>
              <a:defRPr/>
            </a:pPr>
            <a:endParaRPr lang="en-US" altLang="en-US" dirty="0" smtClean="0"/>
          </a:p>
          <a:p>
            <a:pPr eaLnBrk="1" fontAlgn="auto" hangingPunct="1">
              <a:lnSpc>
                <a:spcPct val="90000"/>
              </a:lnSpc>
              <a:buClr>
                <a:schemeClr val="accent1">
                  <a:lumMod val="75000"/>
                </a:schemeClr>
              </a:buClr>
              <a:buFont typeface="Arial"/>
              <a:buChar char="•"/>
              <a:defRPr/>
            </a:pPr>
            <a:endParaRPr lang="en-US" altLang="en-US" dirty="0" smtClean="0"/>
          </a:p>
        </p:txBody>
      </p:sp>
      <p:sp>
        <p:nvSpPr>
          <p:cNvPr id="6" name="Slide Number Placeholder 5"/>
          <p:cNvSpPr>
            <a:spLocks noGrp="1"/>
          </p:cNvSpPr>
          <p:nvPr>
            <p:ph type="sldNum" sz="quarter" idx="12"/>
          </p:nvPr>
        </p:nvSpPr>
        <p:spPr/>
        <p:txBody>
          <a:bodyPr/>
          <a:lstStyle/>
          <a:p>
            <a:pPr>
              <a:defRPr/>
            </a:pPr>
            <a:fld id="{F868D60F-9257-4532-BCCE-CF65239F677E}" type="slidenum">
              <a:rPr lang="en-US" altLang="en-US"/>
              <a:pPr>
                <a:defRPr/>
              </a:pPr>
              <a:t>36</a:t>
            </a:fld>
            <a:endParaRPr lang="en-US" altLang="en-US"/>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 #4</a:t>
            </a:r>
          </a:p>
        </p:txBody>
      </p:sp>
      <p:sp>
        <p:nvSpPr>
          <p:cNvPr id="30723" name="Rectangle 3"/>
          <p:cNvSpPr>
            <a:spLocks noGrp="1" noChangeArrowheads="1"/>
          </p:cNvSpPr>
          <p:nvPr>
            <p:ph idx="1"/>
          </p:nvPr>
        </p:nvSpPr>
        <p:spPr>
          <a:xfrm>
            <a:off x="1143000" y="2286000"/>
            <a:ext cx="7704138" cy="3429000"/>
          </a:xfrm>
        </p:spPr>
        <p:txBody>
          <a:bodyPr rtlCol="0">
            <a:normAutofit lnSpcReduction="10000"/>
          </a:bodyPr>
          <a:lstStyle/>
          <a:p>
            <a:pPr eaLnBrk="1" fontAlgn="auto" hangingPunct="1">
              <a:lnSpc>
                <a:spcPct val="90000"/>
              </a:lnSpc>
              <a:buClr>
                <a:schemeClr val="accent1">
                  <a:lumMod val="75000"/>
                </a:schemeClr>
              </a:buClr>
              <a:buFont typeface="Arial"/>
              <a:buChar char="•"/>
              <a:defRPr/>
            </a:pPr>
            <a:endParaRPr lang="en-US" altLang="en-US" sz="2600" dirty="0" smtClean="0">
              <a:latin typeface="Arial" panose="020B0604020202020204" pitchFamily="34" charset="0"/>
              <a:cs typeface="Arial" panose="020B0604020202020204" pitchFamily="34" charset="0"/>
            </a:endParaRPr>
          </a:p>
          <a:p>
            <a:pPr marL="0" indent="0" eaLnBrk="1" fontAlgn="auto" hangingPunct="1">
              <a:lnSpc>
                <a:spcPct val="90000"/>
              </a:lnSpc>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Providing accommodations for people with disabilities does not have to be expensive for the employer. The majority of workers with disabilities do not need accommodations to perform their jobs, and for those who do, the cost is usually minimal. Moreover, tax incentives are available to help employers cover the costs of accommodations, as well as modifications required to make their businesses accessible to persons with disabilities. </a:t>
            </a:r>
          </a:p>
          <a:p>
            <a:pPr eaLnBrk="1" fontAlgn="auto" hangingPunct="1">
              <a:lnSpc>
                <a:spcPct val="90000"/>
              </a:lnSpc>
              <a:buClr>
                <a:schemeClr val="accent1">
                  <a:lumMod val="75000"/>
                </a:schemeClr>
              </a:buClr>
              <a:buFont typeface="Arial"/>
              <a:buChar char="•"/>
              <a:defRPr/>
            </a:pPr>
            <a:endParaRPr lang="en-US" altLang="en-US" sz="2800" dirty="0" smtClean="0">
              <a:latin typeface="Arial" panose="020B0604020202020204" pitchFamily="34" charset="0"/>
              <a:cs typeface="Arial" panose="020B0604020202020204" pitchFamily="34" charset="0"/>
            </a:endParaRPr>
          </a:p>
          <a:p>
            <a:pPr eaLnBrk="1" fontAlgn="auto" hangingPunct="1">
              <a:lnSpc>
                <a:spcPct val="90000"/>
              </a:lnSpc>
              <a:buClr>
                <a:schemeClr val="accent1">
                  <a:lumMod val="75000"/>
                </a:schemeClr>
              </a:buClr>
              <a:buFont typeface="Arial"/>
              <a:buChar char="•"/>
              <a:defRPr/>
            </a:pPr>
            <a:endParaRPr lang="en-US" altLang="en-US" sz="2800" dirty="0" smtClean="0"/>
          </a:p>
        </p:txBody>
      </p:sp>
      <p:sp>
        <p:nvSpPr>
          <p:cNvPr id="6" name="Slide Number Placeholder 5"/>
          <p:cNvSpPr>
            <a:spLocks noGrp="1"/>
          </p:cNvSpPr>
          <p:nvPr>
            <p:ph type="sldNum" sz="quarter" idx="12"/>
          </p:nvPr>
        </p:nvSpPr>
        <p:spPr/>
        <p:txBody>
          <a:bodyPr/>
          <a:lstStyle/>
          <a:p>
            <a:pPr>
              <a:defRPr/>
            </a:pPr>
            <a:fld id="{FD8ACC17-BB41-47A1-A788-304C372238CB}" type="slidenum">
              <a:rPr lang="en-US" altLang="en-US"/>
              <a:pPr>
                <a:defRPr/>
              </a:pPr>
              <a:t>37</a:t>
            </a:fld>
            <a:endParaRPr lang="en-US" altLang="en-US"/>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954088" y="3048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 #5</a:t>
            </a:r>
          </a:p>
        </p:txBody>
      </p:sp>
      <p:sp>
        <p:nvSpPr>
          <p:cNvPr id="31747" name="Rectangle 3"/>
          <p:cNvSpPr>
            <a:spLocks noGrp="1" noChangeArrowheads="1"/>
          </p:cNvSpPr>
          <p:nvPr>
            <p:ph idx="1"/>
          </p:nvPr>
        </p:nvSpPr>
        <p:spPr>
          <a:xfrm>
            <a:off x="982663" y="2667000"/>
            <a:ext cx="7704137" cy="3332163"/>
          </a:xfrm>
        </p:spPr>
        <p:txBody>
          <a:bodyPr rtlCol="0">
            <a:noAutofit/>
          </a:bodyPr>
          <a:lstStyle/>
          <a:p>
            <a:pPr marL="0" indent="0" eaLnBrk="1" fontAlgn="auto" hangingPunct="1">
              <a:lnSpc>
                <a:spcPct val="90000"/>
              </a:lnSpc>
              <a:buClr>
                <a:schemeClr val="accent1">
                  <a:lumMod val="75000"/>
                </a:schemeClr>
              </a:buClr>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The ADA does not place a financial burden on small businesses that cannot afford to make accommodations for individuals with disabilities.  Businesses with fewer than 15 employees are not covered by the employment provisions of the ADA. Moreover, a covered employer does not have to provide a reasonable accommodation that would cause an “undue hardship.” Undue hardship is defined as an action requiring significant difficulty or expense when considered in light of factors such as an organization’s size, financial resources and the nature and structure of its operation. </a:t>
            </a:r>
          </a:p>
          <a:p>
            <a:pPr eaLnBrk="1" fontAlgn="auto" hangingPunct="1">
              <a:lnSpc>
                <a:spcPct val="90000"/>
              </a:lnSpc>
              <a:buClr>
                <a:schemeClr val="accent1">
                  <a:lumMod val="75000"/>
                </a:schemeClr>
              </a:buClr>
              <a:buFont typeface="Arial"/>
              <a:buChar char="•"/>
              <a:defRPr/>
            </a:pPr>
            <a:endParaRPr lang="en-US" altLang="en-US" dirty="0" smtClean="0">
              <a:latin typeface="Arial" panose="020B0604020202020204" pitchFamily="34" charset="0"/>
              <a:cs typeface="Arial" panose="020B0604020202020204" pitchFamily="34" charset="0"/>
            </a:endParaRPr>
          </a:p>
          <a:p>
            <a:pPr eaLnBrk="1" fontAlgn="auto" hangingPunct="1">
              <a:lnSpc>
                <a:spcPct val="90000"/>
              </a:lnSpc>
              <a:buClr>
                <a:schemeClr val="accent1">
                  <a:lumMod val="75000"/>
                </a:schemeClr>
              </a:buClr>
              <a:buFont typeface="Arial"/>
              <a:buChar char="•"/>
              <a:defRPr/>
            </a:pPr>
            <a:endParaRPr lang="en-US" altLang="en-US" dirty="0" smtClean="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fld id="{E4C8063A-7D7B-48C5-A07E-9671F1D8DED7}" type="slidenum">
              <a:rPr lang="en-US" altLang="en-US"/>
              <a:pPr>
                <a:defRPr/>
              </a:pPr>
              <a:t>38</a:t>
            </a:fld>
            <a:endParaRPr lang="en-US" altLang="en-US"/>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977900" y="457200"/>
            <a:ext cx="7704138"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The ADA #6</a:t>
            </a:r>
          </a:p>
        </p:txBody>
      </p:sp>
      <p:sp>
        <p:nvSpPr>
          <p:cNvPr id="34819" name="Rectangle 3"/>
          <p:cNvSpPr>
            <a:spLocks noGrp="1" noChangeArrowheads="1"/>
          </p:cNvSpPr>
          <p:nvPr>
            <p:ph idx="1"/>
          </p:nvPr>
        </p:nvSpPr>
        <p:spPr>
          <a:xfrm>
            <a:off x="914400" y="1600200"/>
            <a:ext cx="7772400" cy="5257800"/>
          </a:xfrm>
        </p:spPr>
        <p:txBody>
          <a:bodyPr/>
          <a:lstStyle/>
          <a:p>
            <a:pPr marL="0" indent="0" eaLnBrk="1" hangingPunct="1">
              <a:buFont typeface="Arial" panose="020B0604020202020204" pitchFamily="34" charset="0"/>
              <a:buNone/>
              <a:defRPr/>
            </a:pPr>
            <a:r>
              <a:rPr lang="en-US" altLang="en-US" dirty="0" smtClean="0">
                <a:latin typeface="Arial" panose="020B0604020202020204" pitchFamily="34" charset="0"/>
                <a:cs typeface="Arial" panose="020B0604020202020204" pitchFamily="34" charset="0"/>
              </a:rPr>
              <a:t>Employers can fire workers with disabilities under three conditions: </a:t>
            </a:r>
          </a:p>
          <a:p>
            <a:pPr eaLnBrk="1" hangingPunct="1">
              <a:defRPr/>
            </a:pPr>
            <a:r>
              <a:rPr lang="en-US" altLang="en-US" dirty="0" smtClean="0">
                <a:latin typeface="Arial" panose="020B0604020202020204" pitchFamily="34" charset="0"/>
                <a:cs typeface="Arial" panose="020B0604020202020204" pitchFamily="34" charset="0"/>
              </a:rPr>
              <a:t>The termination is unrelated to the disability</a:t>
            </a:r>
          </a:p>
          <a:p>
            <a:pPr eaLnBrk="1" hangingPunct="1">
              <a:defRPr/>
            </a:pPr>
            <a:r>
              <a:rPr lang="en-US" altLang="en-US" dirty="0" smtClean="0">
                <a:latin typeface="Arial" panose="020B0604020202020204" pitchFamily="34" charset="0"/>
                <a:cs typeface="Arial" panose="020B0604020202020204" pitchFamily="34" charset="0"/>
              </a:rPr>
              <a:t>The employee does not meet legitimate requirements for the job, such as performance or production standards, with or without a reasonable accommodation</a:t>
            </a:r>
          </a:p>
          <a:p>
            <a:pPr eaLnBrk="1" hangingPunct="1">
              <a:defRPr/>
            </a:pPr>
            <a:r>
              <a:rPr lang="en-US" altLang="en-US" dirty="0" smtClean="0">
                <a:latin typeface="Arial" panose="020B0604020202020204" pitchFamily="34" charset="0"/>
                <a:cs typeface="Arial" panose="020B0604020202020204" pitchFamily="34" charset="0"/>
              </a:rPr>
              <a:t>Because of the employee’s disability, he or she poses a direct threat to health or safety in the workplace. </a:t>
            </a:r>
          </a:p>
          <a:p>
            <a:pPr marL="533400" indent="-533400" eaLnBrk="1" hangingPunct="1">
              <a:defRPr/>
            </a:pPr>
            <a:endParaRPr lang="en-US" altLang="en-US" sz="2800" dirty="0" smtClean="0"/>
          </a:p>
        </p:txBody>
      </p:sp>
      <p:sp>
        <p:nvSpPr>
          <p:cNvPr id="6" name="Slide Number Placeholder 5"/>
          <p:cNvSpPr>
            <a:spLocks noGrp="1"/>
          </p:cNvSpPr>
          <p:nvPr>
            <p:ph type="sldNum" sz="quarter" idx="12"/>
          </p:nvPr>
        </p:nvSpPr>
        <p:spPr/>
        <p:txBody>
          <a:bodyPr/>
          <a:lstStyle/>
          <a:p>
            <a:pPr>
              <a:defRPr/>
            </a:pPr>
            <a:fld id="{09F02549-C324-43A8-AD72-95527D0D8A99}" type="slidenum">
              <a:rPr lang="en-US" altLang="en-US"/>
              <a:pPr>
                <a:defRPr/>
              </a:pPr>
              <a:t>39</a:t>
            </a:fld>
            <a:endParaRPr lang="en-US"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anim calcmode="lin" valueType="num">
                                      <p:cBhvr additive="base">
                                        <p:cTn id="11"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481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anim calcmode="lin" valueType="num">
                                      <p:cBhvr additive="base">
                                        <p:cTn id="15"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481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anim calcmode="lin" valueType="num">
                                      <p:cBhvr additive="base">
                                        <p:cTn id="19"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altLang="en-US" sz="66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Myths</a:t>
            </a:r>
          </a:p>
        </p:txBody>
      </p:sp>
      <p:sp>
        <p:nvSpPr>
          <p:cNvPr id="5" name="Slide Number Placeholder 5"/>
          <p:cNvSpPr>
            <a:spLocks noGrp="1"/>
          </p:cNvSpPr>
          <p:nvPr>
            <p:ph type="sldNum" sz="quarter" idx="12"/>
          </p:nvPr>
        </p:nvSpPr>
        <p:spPr/>
        <p:txBody>
          <a:bodyPr/>
          <a:lstStyle/>
          <a:p>
            <a:pPr>
              <a:defRPr/>
            </a:pPr>
            <a:fld id="{2D054ED1-C885-4F64-94B6-56C46B006B5C}" type="slidenum">
              <a:rPr lang="en-US" altLang="en-US"/>
              <a:pPr>
                <a:defRPr/>
              </a:pPr>
              <a:t>4</a:t>
            </a:fld>
            <a:endParaRPr lang="en-US" altLang="en-US"/>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sz="6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Numbers</a:t>
            </a:r>
            <a:r>
              <a:rPr lang="en-US" altLang="en-US" sz="8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altLang="en-US" sz="8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n-US" dirty="0"/>
          </a:p>
        </p:txBody>
      </p:sp>
      <p:sp>
        <p:nvSpPr>
          <p:cNvPr id="5" name="Slide Number Placeholder 5"/>
          <p:cNvSpPr>
            <a:spLocks noGrp="1"/>
          </p:cNvSpPr>
          <p:nvPr>
            <p:ph type="sldNum" sz="quarter" idx="12"/>
          </p:nvPr>
        </p:nvSpPr>
        <p:spPr/>
        <p:txBody>
          <a:bodyPr/>
          <a:lstStyle/>
          <a:p>
            <a:pPr>
              <a:defRPr/>
            </a:pPr>
            <a:fld id="{51543A0E-BCBF-4C1B-BC9C-D1D844A1495C}" type="slidenum">
              <a:rPr lang="en-US" altLang="en-US"/>
              <a:pPr>
                <a:defRPr/>
              </a:pPr>
              <a:t>40</a:t>
            </a:fld>
            <a:endParaRPr lang="en-US" altLang="en-US"/>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Population</a:t>
            </a:r>
          </a:p>
        </p:txBody>
      </p:sp>
      <p:sp>
        <p:nvSpPr>
          <p:cNvPr id="63491" name="Content Placeholder 2"/>
          <p:cNvSpPr>
            <a:spLocks noGrp="1"/>
          </p:cNvSpPr>
          <p:nvPr>
            <p:ph idx="1"/>
          </p:nvPr>
        </p:nvSpPr>
        <p:spPr>
          <a:xfrm>
            <a:off x="1371600" y="2133600"/>
            <a:ext cx="7467600" cy="3975100"/>
          </a:xfrm>
        </p:spPr>
        <p:txBody>
          <a:bodyPr/>
          <a:lstStyle/>
          <a:p>
            <a:pPr eaLnBrk="1" hangingPunct="1"/>
            <a:r>
              <a:rPr lang="en-US" altLang="en-US" smtClean="0">
                <a:latin typeface="Arial" panose="020B0604020202020204" pitchFamily="34" charset="0"/>
                <a:cs typeface="Arial" panose="020B0604020202020204" pitchFamily="34" charset="0"/>
              </a:rPr>
              <a:t>US population-308.8 million (2010 Census)</a:t>
            </a:r>
          </a:p>
          <a:p>
            <a:pPr eaLnBrk="1" hangingPunct="1"/>
            <a:r>
              <a:rPr lang="en-US" altLang="en-US" smtClean="0">
                <a:latin typeface="Arial" panose="020B0604020202020204" pitchFamily="34" charset="0"/>
                <a:cs typeface="Arial" panose="020B0604020202020204" pitchFamily="34" charset="0"/>
              </a:rPr>
              <a:t>270,931,034-Working age (U.S)</a:t>
            </a:r>
          </a:p>
          <a:p>
            <a:pPr eaLnBrk="1" hangingPunct="1"/>
            <a:r>
              <a:rPr lang="en-US" altLang="en-US" smtClean="0">
                <a:latin typeface="Arial" panose="020B0604020202020204" pitchFamily="34" charset="0"/>
                <a:cs typeface="Arial" panose="020B0604020202020204" pitchFamily="34" charset="0"/>
              </a:rPr>
              <a:t>18,984,266-With a Disability (U.S)</a:t>
            </a:r>
          </a:p>
          <a:p>
            <a:pPr eaLnBrk="1" hangingPunct="1"/>
            <a:r>
              <a:rPr lang="en-US" altLang="en-US" smtClean="0">
                <a:latin typeface="Arial" panose="020B0604020202020204" pitchFamily="34" charset="0"/>
                <a:cs typeface="Arial" panose="020B0604020202020204" pitchFamily="34" charset="0"/>
              </a:rPr>
              <a:t>737,692-With a Disability (Kentucky)</a:t>
            </a:r>
          </a:p>
          <a:p>
            <a:pPr eaLnBrk="1" hangingPunct="1"/>
            <a:endParaRPr lang="en-US" altLang="en-US" smtClean="0"/>
          </a:p>
        </p:txBody>
      </p:sp>
      <p:sp>
        <p:nvSpPr>
          <p:cNvPr id="4" name="Slide Number Placeholder 3"/>
          <p:cNvSpPr>
            <a:spLocks noGrp="1"/>
          </p:cNvSpPr>
          <p:nvPr>
            <p:ph type="sldNum" sz="quarter" idx="12"/>
          </p:nvPr>
        </p:nvSpPr>
        <p:spPr/>
        <p:txBody>
          <a:bodyPr/>
          <a:lstStyle/>
          <a:p>
            <a:pPr>
              <a:defRPr/>
            </a:pPr>
            <a:fld id="{1722DA81-B4DF-4757-ABC1-7CEC967DED19}" type="slidenum">
              <a:rPr lang="en-US" altLang="en-US"/>
              <a:pPr>
                <a:defRPr/>
              </a:pPr>
              <a:t>41</a:t>
            </a:fld>
            <a:endParaRPr lang="en-US" altLang="en-US"/>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768350" y="412750"/>
            <a:ext cx="7704138"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a:t>
            </a:r>
          </a:p>
        </p:txBody>
      </p:sp>
      <p:sp>
        <p:nvSpPr>
          <p:cNvPr id="64515" name="Content Placeholder 2"/>
          <p:cNvSpPr>
            <a:spLocks noGrp="1"/>
          </p:cNvSpPr>
          <p:nvPr>
            <p:ph idx="1"/>
          </p:nvPr>
        </p:nvSpPr>
        <p:spPr>
          <a:xfrm>
            <a:off x="982663" y="2514600"/>
            <a:ext cx="7704137" cy="2514600"/>
          </a:xfrm>
        </p:spPr>
        <p:txBody>
          <a:bodyPr/>
          <a:lstStyle/>
          <a:p>
            <a:pPr eaLnBrk="1" hangingPunct="1"/>
            <a:r>
              <a:rPr lang="en-US" altLang="en-US" smtClean="0">
                <a:latin typeface="Arial" panose="020B0604020202020204" pitchFamily="34" charset="0"/>
                <a:cs typeface="Arial" panose="020B0604020202020204" pitchFamily="34" charset="0"/>
              </a:rPr>
              <a:t>In 2016, the employment rate of working-age people (ages 16 to 64) with disabilities in the US was 31.2 percent. </a:t>
            </a:r>
          </a:p>
          <a:p>
            <a:pPr eaLnBrk="1" hangingPunct="1"/>
            <a:r>
              <a:rPr lang="en-US" altLang="en-US" smtClean="0">
                <a:latin typeface="Arial" panose="020B0604020202020204" pitchFamily="34" charset="0"/>
                <a:cs typeface="Arial" panose="020B0604020202020204" pitchFamily="34" charset="0"/>
              </a:rPr>
              <a:t>In 2016, the employment rate of working-age people without disabilities in the US was 76.4 percent. </a:t>
            </a:r>
          </a:p>
          <a:p>
            <a:pPr eaLnBrk="1" hangingPunct="1"/>
            <a:endParaRPr lang="en-US" altLang="en-US" smtClean="0"/>
          </a:p>
        </p:txBody>
      </p:sp>
      <p:sp>
        <p:nvSpPr>
          <p:cNvPr id="4" name="Slide Number Placeholder 3"/>
          <p:cNvSpPr>
            <a:spLocks noGrp="1"/>
          </p:cNvSpPr>
          <p:nvPr>
            <p:ph type="sldNum" sz="quarter" idx="12"/>
          </p:nvPr>
        </p:nvSpPr>
        <p:spPr/>
        <p:txBody>
          <a:bodyPr/>
          <a:lstStyle/>
          <a:p>
            <a:pPr>
              <a:defRPr/>
            </a:pPr>
            <a:fld id="{DCC21D47-DA6A-473A-82DE-885F451FBB92}" type="slidenum">
              <a:rPr lang="en-US" altLang="en-US"/>
              <a:pPr>
                <a:defRPr/>
              </a:pPr>
              <a:t>42</a:t>
            </a:fld>
            <a:endParaRPr lang="en-US" altLang="en-US"/>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5105400"/>
          </a:xfrm>
        </p:spPr>
        <p:txBody>
          <a:bodyPr>
            <a:normAutofit/>
          </a:bodyPr>
          <a:lstStyle/>
          <a:p>
            <a:r>
              <a:rPr lang="en-US" altLang="en-US" sz="4000" dirty="0">
                <a:latin typeface="Arial" panose="020B0604020202020204" pitchFamily="34" charset="0"/>
                <a:cs typeface="Arial" panose="020B0604020202020204" pitchFamily="34" charset="0"/>
              </a:rPr>
              <a:t>The gap between the employment rates of </a:t>
            </a:r>
            <a:r>
              <a:rPr lang="en-US" altLang="en-US" sz="4000" dirty="0" smtClean="0">
                <a:latin typeface="Arial" panose="020B0604020202020204" pitchFamily="34" charset="0"/>
                <a:cs typeface="Arial" panose="020B0604020202020204" pitchFamily="34" charset="0"/>
              </a:rPr>
              <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working-age </a:t>
            </a:r>
            <a:r>
              <a:rPr lang="en-US" altLang="en-US" sz="4000" dirty="0">
                <a:latin typeface="Arial" panose="020B0604020202020204" pitchFamily="34" charset="0"/>
                <a:cs typeface="Arial" panose="020B0604020202020204" pitchFamily="34" charset="0"/>
              </a:rPr>
              <a:t>people with and without disabilities was </a:t>
            </a:r>
            <a:r>
              <a:rPr lang="en-US" altLang="en-US" sz="4000" b="1" u="sng" dirty="0">
                <a:latin typeface="Arial" panose="020B0604020202020204" pitchFamily="34" charset="0"/>
                <a:cs typeface="Arial" panose="020B0604020202020204" pitchFamily="34" charset="0"/>
              </a:rPr>
              <a:t>45.2</a:t>
            </a:r>
            <a:r>
              <a:rPr lang="en-US" altLang="en-US" sz="4000" dirty="0">
                <a:latin typeface="Arial" panose="020B0604020202020204" pitchFamily="34" charset="0"/>
                <a:cs typeface="Arial" panose="020B0604020202020204" pitchFamily="34" charset="0"/>
              </a:rPr>
              <a:t> percentage points. </a:t>
            </a:r>
            <a:br>
              <a:rPr lang="en-US" altLang="en-US" sz="4000" dirty="0">
                <a:latin typeface="Arial" panose="020B0604020202020204" pitchFamily="34" charset="0"/>
                <a:cs typeface="Arial" panose="020B0604020202020204" pitchFamily="34" charset="0"/>
              </a:rPr>
            </a:br>
            <a:endParaRPr lang="en-US" sz="4000" dirty="0"/>
          </a:p>
        </p:txBody>
      </p:sp>
      <p:sp>
        <p:nvSpPr>
          <p:cNvPr id="5" name="Slide Number Placeholder 5"/>
          <p:cNvSpPr>
            <a:spLocks noGrp="1"/>
          </p:cNvSpPr>
          <p:nvPr>
            <p:ph type="sldNum" sz="quarter" idx="12"/>
          </p:nvPr>
        </p:nvSpPr>
        <p:spPr/>
        <p:txBody>
          <a:bodyPr/>
          <a:lstStyle/>
          <a:p>
            <a:pPr>
              <a:defRPr/>
            </a:pPr>
            <a:fld id="{2A138F47-788B-48DA-81EE-8DE5D50DD0E2}" type="slidenum">
              <a:rPr lang="en-US" altLang="en-US"/>
              <a:pPr>
                <a:defRPr/>
              </a:pPr>
              <a:t>43</a:t>
            </a:fld>
            <a:endParaRPr lang="en-US" altLang="en-US"/>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of Individuals with Disabilities</a:t>
            </a:r>
            <a:r>
              <a:rPr lang="en-US" altLang="en-US" sz="4800" dirty="0" smtClean="0">
                <a:ln>
                  <a:noFill/>
                </a:ln>
                <a:effectLst>
                  <a:outerShdw blurRad="38100" dist="38100" dir="2700000" algn="tl">
                    <a:srgbClr val="000000">
                      <a:alpha val="43137"/>
                    </a:srgbClr>
                  </a:outerShdw>
                </a:effectLst>
              </a:rPr>
              <a:t> </a:t>
            </a:r>
          </a:p>
        </p:txBody>
      </p:sp>
      <p:sp>
        <p:nvSpPr>
          <p:cNvPr id="63491" name="Rectangle 3"/>
          <p:cNvSpPr>
            <a:spLocks noGrp="1" noChangeArrowheads="1"/>
          </p:cNvSpPr>
          <p:nvPr>
            <p:ph idx="1"/>
          </p:nvPr>
        </p:nvSpPr>
        <p:spPr>
          <a:xfrm>
            <a:off x="1009650" y="2667000"/>
            <a:ext cx="7924800" cy="2362200"/>
          </a:xfrm>
        </p:spPr>
        <p:txBody>
          <a:bodyPr/>
          <a:lstStyle/>
          <a:p>
            <a:pPr marL="0" indent="0" algn="ctr" eaLnBrk="1" hangingPunct="1">
              <a:buFont typeface="Arial" panose="020B0604020202020204" pitchFamily="34" charset="0"/>
              <a:buNone/>
              <a:defRPr/>
            </a:pPr>
            <a:endParaRPr lang="en-US" altLang="en-US" sz="4000" dirty="0" smtClean="0">
              <a:latin typeface="Arial" panose="020B0604020202020204" pitchFamily="34" charset="0"/>
              <a:cs typeface="Arial" panose="020B0604020202020204" pitchFamily="34" charset="0"/>
            </a:endParaRPr>
          </a:p>
          <a:p>
            <a:pPr marL="0" indent="0" algn="ctr" eaLnBrk="1" hangingPunct="1">
              <a:buFont typeface="Arial" panose="020B0604020202020204" pitchFamily="34" charset="0"/>
              <a:buNone/>
              <a:defRPr/>
            </a:pPr>
            <a:endParaRPr lang="en-US" altLang="en-US" sz="4000" dirty="0">
              <a:latin typeface="Arial" panose="020B0604020202020204" pitchFamily="34" charset="0"/>
              <a:cs typeface="Arial" panose="020B0604020202020204" pitchFamily="34" charset="0"/>
            </a:endParaRPr>
          </a:p>
          <a:p>
            <a:pPr marL="0" indent="0" algn="ctr" eaLnBrk="1" hangingPunct="1">
              <a:buFont typeface="Arial" panose="020B0604020202020204" pitchFamily="34" charset="0"/>
              <a:buNone/>
              <a:defRPr/>
            </a:pPr>
            <a:endParaRPr lang="en-US" altLang="en-US" sz="4000" dirty="0" smtClean="0">
              <a:latin typeface="Arial" panose="020B0604020202020204" pitchFamily="34" charset="0"/>
              <a:cs typeface="Arial" panose="020B0604020202020204" pitchFamily="34" charset="0"/>
            </a:endParaRPr>
          </a:p>
          <a:p>
            <a:pPr eaLnBrk="1" hangingPunct="1">
              <a:defRPr/>
            </a:pPr>
            <a:r>
              <a:rPr lang="en-US" altLang="en-US" sz="3200" dirty="0" smtClean="0">
                <a:latin typeface="Arial" panose="020B0604020202020204" pitchFamily="34" charset="0"/>
                <a:cs typeface="Arial" panose="020B0604020202020204" pitchFamily="34" charset="0"/>
              </a:rPr>
              <a:t>5.9 million individuals with disabilities employed</a:t>
            </a:r>
            <a:endParaRPr lang="en-US" altLang="en-US" sz="3200" dirty="0" smtClean="0"/>
          </a:p>
          <a:p>
            <a:pPr eaLnBrk="1" hangingPunct="1">
              <a:defRPr/>
            </a:pPr>
            <a:r>
              <a:rPr lang="en-US" altLang="en-US" sz="3200" dirty="0" smtClean="0">
                <a:latin typeface="Arial" panose="020B0604020202020204" pitchFamily="34" charset="0"/>
                <a:cs typeface="Arial" panose="020B0604020202020204" pitchFamily="34" charset="0"/>
              </a:rPr>
              <a:t>13 million individuals with disabilities unemployed </a:t>
            </a:r>
          </a:p>
          <a:p>
            <a:pPr eaLnBrk="1" hangingPunct="1">
              <a:defRPr/>
            </a:pPr>
            <a:endParaRPr lang="en-US" altLang="en-US" sz="4800" dirty="0" smtClean="0"/>
          </a:p>
          <a:p>
            <a:pPr eaLnBrk="1" hangingPunct="1">
              <a:defRPr/>
            </a:pPr>
            <a:endParaRPr lang="en-US" altLang="en-US" dirty="0" smtClean="0"/>
          </a:p>
        </p:txBody>
      </p:sp>
      <p:sp>
        <p:nvSpPr>
          <p:cNvPr id="6" name="Slide Number Placeholder 5"/>
          <p:cNvSpPr>
            <a:spLocks noGrp="1"/>
          </p:cNvSpPr>
          <p:nvPr>
            <p:ph type="sldNum" sz="quarter" idx="12"/>
          </p:nvPr>
        </p:nvSpPr>
        <p:spPr/>
        <p:txBody>
          <a:bodyPr/>
          <a:lstStyle/>
          <a:p>
            <a:pPr>
              <a:defRPr/>
            </a:pPr>
            <a:fld id="{D419DCEA-8AEA-4A25-BDAF-4160823DCF62}" type="slidenum">
              <a:rPr lang="en-US" altLang="en-US"/>
              <a:pPr>
                <a:defRPr/>
              </a:pPr>
              <a:t>44</a:t>
            </a:fld>
            <a:endParaRPr lang="en-US" altLang="en-US"/>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143000" y="568325"/>
            <a:ext cx="7704138"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High School Diploma or Equivalent</a:t>
            </a:r>
          </a:p>
        </p:txBody>
      </p:sp>
      <p:sp>
        <p:nvSpPr>
          <p:cNvPr id="68611" name="Rectangle 3"/>
          <p:cNvSpPr>
            <a:spLocks noGrp="1" noChangeArrowheads="1"/>
          </p:cNvSpPr>
          <p:nvPr>
            <p:ph idx="1"/>
          </p:nvPr>
        </p:nvSpPr>
        <p:spPr>
          <a:xfrm>
            <a:off x="1447800" y="2517775"/>
            <a:ext cx="7239000" cy="3048000"/>
          </a:xfrm>
        </p:spPr>
        <p:txBody>
          <a:bodyPr/>
          <a:lstStyle/>
          <a:p>
            <a:pPr eaLnBrk="1" hangingPunct="1">
              <a:lnSpc>
                <a:spcPct val="90000"/>
              </a:lnSpc>
              <a:buFont typeface="Wingdings" panose="05000000000000000000" pitchFamily="2" charset="2"/>
              <a:buNone/>
            </a:pPr>
            <a:endParaRPr lang="en-US" altLang="en-US" smtClean="0"/>
          </a:p>
          <a:p>
            <a:pPr eaLnBrk="1" hangingPunct="1">
              <a:lnSpc>
                <a:spcPct val="90000"/>
              </a:lnSpc>
            </a:pPr>
            <a:r>
              <a:rPr lang="en-US" altLang="en-US" smtClean="0">
                <a:latin typeface="Arial" panose="020B0604020202020204" pitchFamily="34" charset="0"/>
                <a:cs typeface="Arial" panose="020B0604020202020204" pitchFamily="34" charset="0"/>
              </a:rPr>
              <a:t>In 2015, the percentage of working-age people with disabilities with only a high school diploma or equivalent in the US was 34.4 percent. </a:t>
            </a:r>
          </a:p>
          <a:p>
            <a:pPr eaLnBrk="1" hangingPunct="1">
              <a:lnSpc>
                <a:spcPct val="90000"/>
              </a:lnSpc>
            </a:pPr>
            <a:r>
              <a:rPr lang="en-US" altLang="en-US" smtClean="0">
                <a:latin typeface="Arial" panose="020B0604020202020204" pitchFamily="34" charset="0"/>
                <a:cs typeface="Arial" panose="020B0604020202020204" pitchFamily="34" charset="0"/>
              </a:rPr>
              <a:t>The percentage of working-age people without disabilities with only a high school diploma or equivalent in the US was 25.2 percent. </a:t>
            </a:r>
          </a:p>
          <a:p>
            <a:pPr eaLnBrk="1" hangingPunct="1">
              <a:lnSpc>
                <a:spcPct val="90000"/>
              </a:lnSpc>
            </a:pPr>
            <a:endParaRPr lang="en-US" altLang="en-US" smtClean="0">
              <a:latin typeface="Arial" panose="020B0604020202020204" pitchFamily="34" charset="0"/>
              <a:cs typeface="Arial" panose="020B0604020202020204" pitchFamily="34" charset="0"/>
            </a:endParaRPr>
          </a:p>
          <a:p>
            <a:pPr eaLnBrk="1" hangingPunct="1">
              <a:lnSpc>
                <a:spcPct val="90000"/>
              </a:lnSpc>
            </a:pPr>
            <a:endParaRPr lang="en-US" altLang="en-US" smtClean="0"/>
          </a:p>
        </p:txBody>
      </p:sp>
      <p:sp>
        <p:nvSpPr>
          <p:cNvPr id="6" name="Slide Number Placeholder 5"/>
          <p:cNvSpPr>
            <a:spLocks noGrp="1"/>
          </p:cNvSpPr>
          <p:nvPr>
            <p:ph type="sldNum" sz="quarter" idx="12"/>
          </p:nvPr>
        </p:nvSpPr>
        <p:spPr/>
        <p:txBody>
          <a:bodyPr/>
          <a:lstStyle/>
          <a:p>
            <a:pPr>
              <a:defRPr/>
            </a:pPr>
            <a:fld id="{4CDE0C2E-57D3-4924-8352-6FA6E2E69B03}" type="slidenum">
              <a:rPr lang="en-US" altLang="en-US"/>
              <a:pPr>
                <a:defRPr/>
              </a:pPr>
              <a:t>45</a:t>
            </a:fld>
            <a:endParaRPr lang="en-US" altLang="en-US"/>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138238" y="3810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Some College or Associates Degree</a:t>
            </a:r>
          </a:p>
        </p:txBody>
      </p:sp>
      <p:sp>
        <p:nvSpPr>
          <p:cNvPr id="48131" name="Rectangle 3"/>
          <p:cNvSpPr>
            <a:spLocks noGrp="1" noChangeArrowheads="1"/>
          </p:cNvSpPr>
          <p:nvPr>
            <p:ph idx="1"/>
          </p:nvPr>
        </p:nvSpPr>
        <p:spPr>
          <a:xfrm>
            <a:off x="1150938" y="2357438"/>
            <a:ext cx="7162800" cy="2895600"/>
          </a:xfrm>
        </p:spPr>
        <p:txBody>
          <a:bodyPr rtlCol="0">
            <a:normAutofit fontScale="92500" lnSpcReduction="10000"/>
          </a:bodyPr>
          <a:lstStyle/>
          <a:p>
            <a:pPr eaLnBrk="1" fontAlgn="auto" hangingPunct="1">
              <a:buClr>
                <a:schemeClr val="accent1">
                  <a:lumMod val="75000"/>
                </a:schemeClr>
              </a:buClr>
              <a:buFont typeface="Wingdings" panose="05000000000000000000" pitchFamily="2" charset="2"/>
              <a:buNone/>
              <a:defRPr/>
            </a:pPr>
            <a:endParaRPr lang="en-US" altLang="en-US" sz="2800" dirty="0" smtClean="0"/>
          </a:p>
          <a:p>
            <a:pPr eaLnBrk="1" fontAlgn="auto" hangingPunct="1">
              <a:buClr>
                <a:schemeClr val="accent1">
                  <a:lumMod val="75000"/>
                </a:schemeClr>
              </a:buClr>
              <a:defRPr/>
            </a:pPr>
            <a:r>
              <a:rPr lang="en-US" altLang="en-US" sz="2600" dirty="0" smtClean="0">
                <a:latin typeface="Arial" panose="020B0604020202020204" pitchFamily="34" charset="0"/>
                <a:cs typeface="Arial" panose="020B0604020202020204" pitchFamily="34" charset="0"/>
              </a:rPr>
              <a:t>In the US in 2015, the percentage of working-age people with disabilities with only some college or Associates degree was 31.5 percent.</a:t>
            </a:r>
          </a:p>
          <a:p>
            <a:pPr eaLnBrk="1" fontAlgn="auto" hangingPunct="1">
              <a:buClr>
                <a:schemeClr val="accent1">
                  <a:lumMod val="75000"/>
                </a:schemeClr>
              </a:buClr>
              <a:defRPr/>
            </a:pPr>
            <a:r>
              <a:rPr lang="en-US" altLang="en-US" sz="2600" dirty="0" smtClean="0">
                <a:latin typeface="Arial" panose="020B0604020202020204" pitchFamily="34" charset="0"/>
                <a:cs typeface="Arial" panose="020B0604020202020204" pitchFamily="34" charset="0"/>
              </a:rPr>
              <a:t>The percentage of working-age people without disabilities with only some college or an Associates degree in the US was 31.9 percent. </a:t>
            </a:r>
          </a:p>
          <a:p>
            <a:pPr eaLnBrk="1" fontAlgn="auto" hangingPunct="1">
              <a:buClr>
                <a:schemeClr val="accent1">
                  <a:lumMod val="75000"/>
                </a:schemeClr>
              </a:buClr>
              <a:buFont typeface="Arial"/>
              <a:buChar char="•"/>
              <a:defRPr/>
            </a:pPr>
            <a:endParaRPr lang="en-US" altLang="en-US" sz="2600" dirty="0" smtClean="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fld id="{E22A8FB5-84A7-4B75-A05E-FC45618E8387}" type="slidenum">
              <a:rPr lang="en-US" altLang="en-US"/>
              <a:pPr>
                <a:defRPr/>
              </a:pPr>
              <a:t>46</a:t>
            </a:fld>
            <a:endParaRPr lang="en-US" altLang="en-US"/>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Bachelors Degree or More</a:t>
            </a:r>
          </a:p>
        </p:txBody>
      </p:sp>
      <p:sp>
        <p:nvSpPr>
          <p:cNvPr id="71683" name="Rectangle 3"/>
          <p:cNvSpPr>
            <a:spLocks noGrp="1" noChangeArrowheads="1"/>
          </p:cNvSpPr>
          <p:nvPr>
            <p:ph idx="1"/>
          </p:nvPr>
        </p:nvSpPr>
        <p:spPr>
          <a:xfrm>
            <a:off x="1066800" y="2590800"/>
            <a:ext cx="7620000" cy="1981200"/>
          </a:xfrm>
        </p:spPr>
        <p:txBody>
          <a:bodyPr/>
          <a:lstStyle/>
          <a:p>
            <a:pPr eaLnBrk="1" hangingPunct="1">
              <a:buFont typeface="Wingdings" panose="05000000000000000000" pitchFamily="2" charset="2"/>
              <a:buNone/>
            </a:pPr>
            <a:endParaRPr lang="en-US" altLang="en-US" smtClean="0"/>
          </a:p>
          <a:p>
            <a:pPr eaLnBrk="1" hangingPunct="1"/>
            <a:r>
              <a:rPr lang="en-US" altLang="en-US" smtClean="0">
                <a:latin typeface="Arial" panose="020B0604020202020204" pitchFamily="34" charset="0"/>
                <a:cs typeface="Arial" panose="020B0604020202020204" pitchFamily="34" charset="0"/>
              </a:rPr>
              <a:t>In 2015, the percentage of working-age people with disabilities with a Bachelors degree or more in the US was 14.0 percent.</a:t>
            </a:r>
          </a:p>
          <a:p>
            <a:pPr eaLnBrk="1" hangingPunct="1"/>
            <a:r>
              <a:rPr lang="en-US" altLang="en-US" smtClean="0">
                <a:latin typeface="Arial" panose="020B0604020202020204" pitchFamily="34" charset="0"/>
                <a:cs typeface="Arial" panose="020B0604020202020204" pitchFamily="34" charset="0"/>
              </a:rPr>
              <a:t>The percentage of working-age people without disabilities with a Bachelors degree or more in the US was 33.0 percent. </a:t>
            </a:r>
          </a:p>
          <a:p>
            <a:pPr eaLnBrk="1" hangingPunct="1"/>
            <a:endParaRPr lang="en-US" altLang="en-US" smtClean="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fld id="{D51AB68E-7EA3-4A88-9880-73E3B1AD3617}" type="slidenum">
              <a:rPr lang="en-US" altLang="en-US"/>
              <a:pPr>
                <a:defRPr/>
              </a:pPr>
              <a:t>47</a:t>
            </a:fld>
            <a:endParaRPr lang="en-US" altLang="en-US"/>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966788" y="381000"/>
            <a:ext cx="7704137" cy="1981200"/>
          </a:xfrm>
        </p:spPr>
        <p:txBody>
          <a:bodyPr/>
          <a:lstStyle/>
          <a:p>
            <a:pPr>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and Education</a:t>
            </a:r>
          </a:p>
        </p:txBody>
      </p:sp>
      <p:sp>
        <p:nvSpPr>
          <p:cNvPr id="72707" name="Content Placeholder 2"/>
          <p:cNvSpPr>
            <a:spLocks noGrp="1"/>
          </p:cNvSpPr>
          <p:nvPr>
            <p:ph idx="1"/>
          </p:nvPr>
        </p:nvSpPr>
        <p:spPr>
          <a:xfrm>
            <a:off x="982663" y="3048000"/>
            <a:ext cx="7704137" cy="1371600"/>
          </a:xfrm>
        </p:spPr>
        <p:txBody>
          <a:bodyPr/>
          <a:lstStyle/>
          <a:p>
            <a:pPr marL="0" indent="0">
              <a:buFont typeface="Arial" panose="020B0604020202020204" pitchFamily="34" charset="0"/>
              <a:buNone/>
            </a:pPr>
            <a:r>
              <a:rPr lang="en-US" altLang="en-US" smtClean="0">
                <a:latin typeface="Arial" panose="020B0604020202020204" pitchFamily="34" charset="0"/>
                <a:cs typeface="Arial" panose="020B0604020202020204" pitchFamily="34" charset="0"/>
              </a:rPr>
              <a:t>Overall, the difference in education between individuals with disabilities and individuals without disabilities is very narrow, but the difference in employment rate is very broad.  Can dispelling the myths and giving information on the accommodations and the law help bridge the gap in employment by encouraging employers to hire more individuals with disabilities?      </a:t>
            </a:r>
          </a:p>
        </p:txBody>
      </p:sp>
      <p:sp>
        <p:nvSpPr>
          <p:cNvPr id="4" name="Slide Number Placeholder 3"/>
          <p:cNvSpPr>
            <a:spLocks noGrp="1"/>
          </p:cNvSpPr>
          <p:nvPr>
            <p:ph type="sldNum" sz="quarter" idx="12"/>
          </p:nvPr>
        </p:nvSpPr>
        <p:spPr/>
        <p:txBody>
          <a:bodyPr/>
          <a:lstStyle/>
          <a:p>
            <a:pPr>
              <a:defRPr/>
            </a:pPr>
            <a:fld id="{ABCA09B1-C5C0-4AC8-A8F7-10D4757EFA99}" type="slidenum">
              <a:rPr lang="en-US" altLang="en-US" smtClean="0"/>
              <a:pPr>
                <a:defRPr/>
              </a:pPr>
              <a:t>48</a:t>
            </a:fld>
            <a:endParaRPr lang="en-US" altLang="en-US"/>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06310" y="685800"/>
            <a:ext cx="6974115" cy="2743199"/>
          </a:xfrm>
        </p:spPr>
        <p:txBody>
          <a:bodyPr>
            <a:normAutofit fontScale="90000"/>
          </a:bodyPr>
          <a:lstStyle/>
          <a:p>
            <a:r>
              <a:rPr lang="en-US" altLang="en-US" i="1" dirty="0">
                <a:latin typeface="Times New Roman" panose="02020603050405020304" pitchFamily="18" charset="0"/>
              </a:rPr>
              <a:t>Don’t waste life in doubts and fears; spend yourself on the work before you, well assure that the right performance of this hour’s duties will be the best preparation for the hours and ages that will follow it</a:t>
            </a:r>
            <a:r>
              <a:rPr lang="en-US" altLang="en-US" i="1" dirty="0" smtClean="0">
                <a:latin typeface="Times New Roman" panose="02020603050405020304" pitchFamily="18" charset="0"/>
              </a:rPr>
              <a:t>.</a:t>
            </a:r>
            <a:r>
              <a:rPr lang="en-US" altLang="en-US" i="1" dirty="0">
                <a:latin typeface="Times New Roman" panose="02020603050405020304" pitchFamily="18" charset="0"/>
              </a:rPr>
              <a:t/>
            </a:r>
            <a:br>
              <a:rPr lang="en-US" altLang="en-US" i="1" dirty="0">
                <a:latin typeface="Times New Roman" panose="02020603050405020304" pitchFamily="18" charset="0"/>
              </a:rPr>
            </a:br>
            <a:endParaRPr lang="en-US" dirty="0"/>
          </a:p>
        </p:txBody>
      </p:sp>
      <p:sp>
        <p:nvSpPr>
          <p:cNvPr id="6" name="Text Placeholder 5"/>
          <p:cNvSpPr>
            <a:spLocks noGrp="1"/>
          </p:cNvSpPr>
          <p:nvPr>
            <p:ph type="body" sz="quarter" idx="13"/>
          </p:nvPr>
        </p:nvSpPr>
        <p:spPr>
          <a:xfrm>
            <a:off x="1506310" y="3428999"/>
            <a:ext cx="6631128" cy="381000"/>
          </a:xfrm>
        </p:spPr>
        <p:txBody>
          <a:bodyPr/>
          <a:lstStyle/>
          <a:p>
            <a:pPr algn="ctr"/>
            <a:r>
              <a:rPr lang="en-US" dirty="0" smtClean="0"/>
              <a:t>Ralph Waldo Emerson</a:t>
            </a:r>
            <a:endParaRPr lang="en-US" dirty="0"/>
          </a:p>
        </p:txBody>
      </p:sp>
      <p:sp>
        <p:nvSpPr>
          <p:cNvPr id="5" name="Slide Number Placeholder 5"/>
          <p:cNvSpPr>
            <a:spLocks noGrp="1"/>
          </p:cNvSpPr>
          <p:nvPr>
            <p:ph type="sldNum" sz="quarter" idx="16"/>
          </p:nvPr>
        </p:nvSpPr>
        <p:spPr/>
        <p:txBody>
          <a:bodyPr/>
          <a:lstStyle/>
          <a:p>
            <a:pPr>
              <a:defRPr/>
            </a:pPr>
            <a:fld id="{1DDE972B-5C6E-4C70-B143-D02E1C614121}" type="slidenum">
              <a:rPr lang="en-US" altLang="en-US"/>
              <a:pPr>
                <a:defRPr/>
              </a:pPr>
              <a:t>49</a:t>
            </a:fld>
            <a:endParaRPr lang="en-US" altLang="en-US"/>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#1</a:t>
            </a:r>
          </a:p>
        </p:txBody>
      </p:sp>
      <p:sp>
        <p:nvSpPr>
          <p:cNvPr id="14339" name="Rectangle 3"/>
          <p:cNvSpPr>
            <a:spLocks noGrp="1" noChangeArrowheads="1"/>
          </p:cNvSpPr>
          <p:nvPr>
            <p:ph idx="1"/>
          </p:nvPr>
        </p:nvSpPr>
        <p:spPr>
          <a:xfrm>
            <a:off x="982133" y="2438401"/>
            <a:ext cx="7704667" cy="3561415"/>
          </a:xfrm>
        </p:spPr>
        <p:txBody>
          <a:bodyPr/>
          <a:lstStyle/>
          <a:p>
            <a:pPr marL="0" indent="0" eaLnBrk="1" hangingPunct="1">
              <a:buNone/>
              <a:defRPr/>
            </a:pPr>
            <a:endParaRPr lang="en-US" altLang="en-US" sz="2800" dirty="0" smtClean="0">
              <a:latin typeface="Arial" panose="020B0604020202020204" pitchFamily="34" charset="0"/>
              <a:cs typeface="Arial" panose="020B0604020202020204" pitchFamily="34" charset="0"/>
            </a:endParaRPr>
          </a:p>
          <a:p>
            <a:pPr marL="0" indent="0" eaLnBrk="1" hangingPunct="1">
              <a:buNone/>
              <a:defRPr/>
            </a:pPr>
            <a:r>
              <a:rPr lang="en-US" altLang="en-US" sz="2800" dirty="0" smtClean="0">
                <a:latin typeface="Arial" panose="020B0604020202020204" pitchFamily="34" charset="0"/>
                <a:cs typeface="Arial" panose="020B0604020202020204" pitchFamily="34" charset="0"/>
              </a:rPr>
              <a:t>Myth: Hiring employees with disabilities increases workers compensation insurance rates. </a:t>
            </a:r>
          </a:p>
          <a:p>
            <a:pPr marL="0" indent="0" eaLnBrk="1" hangingPunct="1">
              <a:buNone/>
              <a:defRPr/>
            </a:pPr>
            <a:r>
              <a:rPr lang="en-US" altLang="en-US" sz="2800" dirty="0" smtClean="0">
                <a:latin typeface="Arial" panose="020B0604020202020204" pitchFamily="34" charset="0"/>
                <a:cs typeface="Arial" panose="020B0604020202020204" pitchFamily="34" charset="0"/>
              </a:rPr>
              <a:t>Fact:  Insurance </a:t>
            </a:r>
            <a:r>
              <a:rPr lang="en-US" altLang="en-US" sz="2800" dirty="0">
                <a:latin typeface="Arial" panose="020B0604020202020204" pitchFamily="34" charset="0"/>
                <a:cs typeface="Arial" panose="020B0604020202020204" pitchFamily="34" charset="0"/>
              </a:rPr>
              <a:t>rates are based solely on the relative hazards of the operation and the organization`s accident experience, not on whether workers have disabilities. </a:t>
            </a:r>
          </a:p>
          <a:p>
            <a:pPr marL="0" indent="0" eaLnBrk="1" hangingPunct="1">
              <a:buFont typeface="Arial" panose="020B0604020202020204" pitchFamily="34" charset="0"/>
              <a:buNone/>
              <a:defRPr/>
            </a:pPr>
            <a:endParaRPr lang="en-US" altLang="en-US" sz="2800" dirty="0" smtClean="0">
              <a:latin typeface="Arial" panose="020B0604020202020204" pitchFamily="34" charset="0"/>
              <a:cs typeface="Arial" panose="020B0604020202020204" pitchFamily="34" charset="0"/>
            </a:endParaRPr>
          </a:p>
          <a:p>
            <a:pPr eaLnBrk="1" hangingPunct="1">
              <a:defRPr/>
            </a:pPr>
            <a:endParaRPr lang="en-US" altLang="en-US" dirty="0" smtClean="0"/>
          </a:p>
        </p:txBody>
      </p:sp>
      <p:sp>
        <p:nvSpPr>
          <p:cNvPr id="7" name="Slide Number Placeholder 5"/>
          <p:cNvSpPr>
            <a:spLocks noGrp="1"/>
          </p:cNvSpPr>
          <p:nvPr>
            <p:ph type="sldNum" sz="quarter" idx="12"/>
          </p:nvPr>
        </p:nvSpPr>
        <p:spPr/>
        <p:txBody>
          <a:bodyPr/>
          <a:lstStyle/>
          <a:p>
            <a:pPr>
              <a:defRPr/>
            </a:pPr>
            <a:fld id="{C7D46F83-EE65-4529-88D1-3B3324DE0FDB}" type="slidenum">
              <a:rPr lang="en-US" altLang="en-US"/>
              <a:pPr>
                <a:defRPr/>
              </a:pPr>
              <a:t>5</a:t>
            </a:fld>
            <a:endParaRPr lang="en-US" altLang="en-US"/>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982663" y="457200"/>
            <a:ext cx="7704137" cy="1447800"/>
          </a:xfrm>
        </p:spPr>
        <p:txBody>
          <a:bodyPr/>
          <a:lstStyle/>
          <a:p>
            <a:pPr>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Presentation Resources</a:t>
            </a:r>
          </a:p>
        </p:txBody>
      </p:sp>
      <p:sp>
        <p:nvSpPr>
          <p:cNvPr id="71683" name="Content Placeholder 2"/>
          <p:cNvSpPr>
            <a:spLocks noGrp="1"/>
          </p:cNvSpPr>
          <p:nvPr>
            <p:ph idx="1"/>
          </p:nvPr>
        </p:nvSpPr>
        <p:spPr>
          <a:xfrm>
            <a:off x="982663" y="3962400"/>
            <a:ext cx="7704137" cy="1752600"/>
          </a:xfrm>
        </p:spPr>
        <p:txBody>
          <a:bodyPr/>
          <a:lstStyle/>
          <a:p>
            <a:pPr>
              <a:defRPr/>
            </a:pPr>
            <a:r>
              <a:rPr lang="en-US" altLang="en-US" dirty="0" smtClean="0">
                <a:latin typeface="Arial" panose="020B0604020202020204" pitchFamily="34" charset="0"/>
                <a:cs typeface="Arial" panose="020B0604020202020204" pitchFamily="34" charset="0"/>
              </a:rPr>
              <a:t>The Economic Impact Study, DePaul University, October 2007</a:t>
            </a:r>
          </a:p>
          <a:p>
            <a:pPr>
              <a:defRPr/>
            </a:pPr>
            <a:r>
              <a:rPr lang="en-US" altLang="en-US" dirty="0" smtClean="0">
                <a:latin typeface="Arial" panose="020B0604020202020204" pitchFamily="34" charset="0"/>
                <a:cs typeface="Arial" panose="020B0604020202020204" pitchFamily="34" charset="0"/>
              </a:rPr>
              <a:t>2010 United States Census</a:t>
            </a:r>
          </a:p>
          <a:p>
            <a:pPr>
              <a:defRPr/>
            </a:pPr>
            <a:r>
              <a:rPr lang="en-US" altLang="en-US" dirty="0" smtClean="0">
                <a:latin typeface="Arial" panose="020B0604020202020204" pitchFamily="34" charset="0"/>
                <a:cs typeface="Arial" panose="020B0604020202020204" pitchFamily="34" charset="0"/>
              </a:rPr>
              <a:t>Department of Labor/Office of Disability Employment Policy</a:t>
            </a:r>
          </a:p>
          <a:p>
            <a:pPr>
              <a:defRPr/>
            </a:pPr>
            <a:r>
              <a:rPr lang="en-US" altLang="en-US" dirty="0" smtClean="0">
                <a:latin typeface="Arial" panose="020B0604020202020204" pitchFamily="34" charset="0"/>
                <a:cs typeface="Arial" panose="020B0604020202020204" pitchFamily="34" charset="0"/>
              </a:rPr>
              <a:t>Bureau of Labor Statistics</a:t>
            </a:r>
          </a:p>
          <a:p>
            <a:pPr>
              <a:defRPr/>
            </a:pPr>
            <a:r>
              <a:rPr lang="en-US" altLang="en-US" dirty="0" smtClean="0">
                <a:latin typeface="Arial" panose="020B0604020202020204" pitchFamily="34" charset="0"/>
                <a:cs typeface="Arial" panose="020B0604020202020204" pitchFamily="34" charset="0"/>
              </a:rPr>
              <a:t>American </a:t>
            </a:r>
            <a:r>
              <a:rPr lang="en-US" altLang="en-US" dirty="0" err="1" smtClean="0">
                <a:latin typeface="Arial" panose="020B0604020202020204" pitchFamily="34" charset="0"/>
                <a:cs typeface="Arial" panose="020B0604020202020204" pitchFamily="34" charset="0"/>
              </a:rPr>
              <a:t>Factfinder</a:t>
            </a:r>
            <a:endParaRPr lang="en-US" altLang="en-US" dirty="0" smtClean="0">
              <a:latin typeface="Arial" panose="020B0604020202020204" pitchFamily="34" charset="0"/>
              <a:cs typeface="Arial" panose="020B0604020202020204" pitchFamily="34" charset="0"/>
            </a:endParaRPr>
          </a:p>
          <a:p>
            <a:pPr>
              <a:defRPr/>
            </a:pPr>
            <a:r>
              <a:rPr lang="en-US" altLang="en-US" dirty="0" smtClean="0">
                <a:latin typeface="Arial" panose="020B0604020202020204" pitchFamily="34" charset="0"/>
                <a:cs typeface="Arial" panose="020B0604020202020204" pitchFamily="34" charset="0"/>
              </a:rPr>
              <a:t>Top 10 Myths of Hiring People with Disabilities-Human Services-Alberta, Canada</a:t>
            </a:r>
          </a:p>
          <a:p>
            <a:pPr marL="0" indent="0">
              <a:buFont typeface="Arial" panose="020B0604020202020204" pitchFamily="34" charset="0"/>
              <a:buNone/>
              <a:defRPr/>
            </a:pPr>
            <a:r>
              <a:rPr lang="en-US" altLang="en-US" dirty="0" smtClean="0"/>
              <a:t> </a:t>
            </a:r>
          </a:p>
          <a:p>
            <a:pPr marL="0" indent="0">
              <a:buFont typeface="Arial" panose="020B0604020202020204" pitchFamily="34" charset="0"/>
              <a:buNone/>
              <a:defRPr/>
            </a:pPr>
            <a:r>
              <a:rPr lang="en-US" altLang="en-US" dirty="0" smtClean="0"/>
              <a:t> </a:t>
            </a:r>
          </a:p>
          <a:p>
            <a:pPr marL="0" indent="0">
              <a:buFont typeface="Arial" panose="020B0604020202020204" pitchFamily="34" charset="0"/>
              <a:buNone/>
              <a:defRPr/>
            </a:pPr>
            <a:endParaRPr lang="en-US" alt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EBE9E066-9B0E-4902-9618-B813351F0550}" type="slidenum">
              <a:rPr lang="en-US" altLang="en-US" smtClean="0"/>
              <a:pPr>
                <a:defRPr/>
              </a:pPr>
              <a:t>50</a:t>
            </a:fld>
            <a:endParaRPr lang="en-US" altLang="en-US"/>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553" y="304800"/>
            <a:ext cx="7704137" cy="1143000"/>
          </a:xfrm>
        </p:spPr>
        <p:txBody>
          <a:bodyPr/>
          <a:lstStyle/>
          <a:p>
            <a:pPr>
              <a:defRPr/>
            </a:pPr>
            <a:r>
              <a:rPr lang="en-US" sz="4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Additional Resources</a:t>
            </a:r>
            <a:endParaRPr lang="en-US" sz="4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066800"/>
            <a:ext cx="7543800" cy="6400800"/>
          </a:xfrm>
        </p:spPr>
        <p:txBody>
          <a:bodyPr/>
          <a:lstStyle/>
          <a:p>
            <a:pPr>
              <a:defRPr/>
            </a:pPr>
            <a:r>
              <a:rPr lang="en-US" sz="2000" dirty="0" smtClean="0">
                <a:latin typeface="Arial" panose="020B0604020202020204" pitchFamily="34" charset="0"/>
                <a:cs typeface="Arial" panose="020B0604020202020204" pitchFamily="34" charset="0"/>
              </a:rPr>
              <a:t>Job Accommodation Network (JAN): online accommodation resource can search accommodations  by employment setting and disability </a:t>
            </a:r>
          </a:p>
          <a:p>
            <a:pPr lvl="1">
              <a:defRPr/>
            </a:pPr>
            <a:r>
              <a:rPr lang="en-US" sz="1600" dirty="0" smtClean="0">
                <a:latin typeface="Arial" panose="020B0604020202020204" pitchFamily="34" charset="0"/>
                <a:cs typeface="Arial" panose="020B0604020202020204" pitchFamily="34" charset="0"/>
                <a:hlinkClick r:id="rId4"/>
              </a:rPr>
              <a:t>Searchable Online Accommodation Resource</a:t>
            </a:r>
            <a:endParaRPr lang="en-US" sz="1600" dirty="0" smtClean="0">
              <a:latin typeface="Arial" panose="020B0604020202020204" pitchFamily="34" charset="0"/>
              <a:cs typeface="Arial" panose="020B0604020202020204" pitchFamily="34" charset="0"/>
            </a:endParaRPr>
          </a:p>
          <a:p>
            <a:pPr lvl="1">
              <a:defRPr/>
            </a:pPr>
            <a:r>
              <a:rPr lang="en-US" sz="1600" dirty="0" smtClean="0">
                <a:latin typeface="Arial" panose="020B0604020202020204" pitchFamily="34" charset="0"/>
                <a:cs typeface="Arial" panose="020B0604020202020204" pitchFamily="34" charset="0"/>
                <a:hlinkClick r:id="rId5"/>
              </a:rPr>
              <a:t>Accommodation Information by Disability: A to Z</a:t>
            </a:r>
            <a:endParaRPr lang="en-US" sz="1600" dirty="0" smtClean="0">
              <a:latin typeface="Arial" panose="020B0604020202020204" pitchFamily="34" charset="0"/>
              <a:cs typeface="Arial" panose="020B0604020202020204" pitchFamily="34" charset="0"/>
            </a:endParaRPr>
          </a:p>
          <a:p>
            <a:pPr>
              <a:defRPr/>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JAN Phone Number: </a:t>
            </a:r>
            <a:r>
              <a:rPr lang="en-US" sz="2000" dirty="0">
                <a:latin typeface="Arial" panose="020B0604020202020204" pitchFamily="34" charset="0"/>
                <a:cs typeface="Arial" panose="020B0604020202020204" pitchFamily="34" charset="0"/>
              </a:rPr>
              <a:t>(800) 526-7234 </a:t>
            </a:r>
            <a:endParaRPr lang="en-US" sz="2000" dirty="0" smtClean="0">
              <a:latin typeface="Arial" panose="020B0604020202020204" pitchFamily="34" charset="0"/>
              <a:cs typeface="Arial" panose="020B0604020202020204" pitchFamily="34" charset="0"/>
            </a:endParaRPr>
          </a:p>
          <a:p>
            <a:pPr>
              <a:defRPr/>
            </a:pPr>
            <a:r>
              <a:rPr lang="en-US" sz="2000" dirty="0" smtClean="0">
                <a:latin typeface="Arial" panose="020B0604020202020204" pitchFamily="34" charset="0"/>
                <a:cs typeface="Arial" panose="020B0604020202020204" pitchFamily="34" charset="0"/>
              </a:rPr>
              <a:t>General </a:t>
            </a:r>
            <a:r>
              <a:rPr lang="en-US" sz="2000" dirty="0">
                <a:latin typeface="Arial" panose="020B0604020202020204" pitchFamily="34" charset="0"/>
                <a:cs typeface="Arial" panose="020B0604020202020204" pitchFamily="34" charset="0"/>
              </a:rPr>
              <a:t>info </a:t>
            </a:r>
            <a:r>
              <a:rPr lang="en-US" sz="2000" dirty="0" smtClean="0">
                <a:latin typeface="Arial" panose="020B0604020202020204" pitchFamily="34" charset="0"/>
                <a:cs typeface="Arial" panose="020B0604020202020204" pitchFamily="34" charset="0"/>
              </a:rPr>
              <a:t>about high </a:t>
            </a:r>
            <a:r>
              <a:rPr lang="en-US" sz="2000" dirty="0">
                <a:latin typeface="Arial" panose="020B0604020202020204" pitchFamily="34" charset="0"/>
                <a:cs typeface="Arial" panose="020B0604020202020204" pitchFamily="34" charset="0"/>
              </a:rPr>
              <a:t>level of noise </a:t>
            </a:r>
            <a:r>
              <a:rPr lang="en-US" sz="2000" dirty="0" smtClean="0">
                <a:latin typeface="Arial" panose="020B0604020202020204" pitchFamily="34" charset="0"/>
                <a:cs typeface="Arial" panose="020B0604020202020204" pitchFamily="34" charset="0"/>
              </a:rPr>
              <a:t>in a work environment and protection for specific decibel level </a:t>
            </a:r>
          </a:p>
          <a:p>
            <a:pPr lvl="1">
              <a:defRPr/>
            </a:pPr>
            <a:r>
              <a:rPr lang="en-US" sz="1600" dirty="0" smtClean="0">
                <a:latin typeface="Arial" panose="020B0604020202020204" pitchFamily="34" charset="0"/>
                <a:cs typeface="Arial" panose="020B0604020202020204" pitchFamily="34" charset="0"/>
                <a:hlinkClick r:id="rId6"/>
              </a:rPr>
              <a:t>Noise and Hearing Protection Fact Sheet in PDF</a:t>
            </a:r>
            <a:endParaRPr lang="en-US" sz="1600" dirty="0" smtClean="0">
              <a:latin typeface="Arial" panose="020B0604020202020204" pitchFamily="34" charset="0"/>
              <a:cs typeface="Arial" panose="020B0604020202020204" pitchFamily="34" charset="0"/>
            </a:endParaRPr>
          </a:p>
          <a:p>
            <a:pPr lvl="1">
              <a:defRPr/>
            </a:pPr>
            <a:r>
              <a:rPr lang="en-US" sz="1600" dirty="0" smtClean="0">
                <a:latin typeface="Arial" panose="020B0604020202020204" pitchFamily="34" charset="0"/>
                <a:cs typeface="Arial" panose="020B0604020202020204" pitchFamily="34" charset="0"/>
                <a:hlinkClick r:id="rId7"/>
              </a:rPr>
              <a:t>Protecting the Hearing-Impaired Worker in Noisy Environments</a:t>
            </a:r>
            <a:endParaRPr lang="en-US" sz="1600" dirty="0" smtClean="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dirty="0" smtClean="0"/>
          </a:p>
          <a:p>
            <a:pPr>
              <a:defRPr/>
            </a:pPr>
            <a:endParaRPr lang="en-US" dirty="0"/>
          </a:p>
        </p:txBody>
      </p:sp>
      <p:sp>
        <p:nvSpPr>
          <p:cNvPr id="4" name="Slide Number Placeholder 3"/>
          <p:cNvSpPr>
            <a:spLocks noGrp="1"/>
          </p:cNvSpPr>
          <p:nvPr>
            <p:ph type="sldNum" sz="quarter" idx="12"/>
          </p:nvPr>
        </p:nvSpPr>
        <p:spPr/>
        <p:txBody>
          <a:bodyPr/>
          <a:lstStyle/>
          <a:p>
            <a:pPr>
              <a:defRPr/>
            </a:pPr>
            <a:fld id="{49DCC04F-1A40-4B1E-8901-CF03E70039D2}" type="slidenum">
              <a:rPr lang="en-US" altLang="en-US" smtClean="0"/>
              <a:pPr>
                <a:defRPr/>
              </a:pPr>
              <a:t>51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23925" y="457200"/>
            <a:ext cx="7704138"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#2</a:t>
            </a:r>
          </a:p>
        </p:txBody>
      </p:sp>
      <p:sp>
        <p:nvSpPr>
          <p:cNvPr id="17411" name="Rectangle 3"/>
          <p:cNvSpPr>
            <a:spLocks noGrp="1" noChangeArrowheads="1"/>
          </p:cNvSpPr>
          <p:nvPr>
            <p:ph idx="1"/>
          </p:nvPr>
        </p:nvSpPr>
        <p:spPr>
          <a:xfrm>
            <a:off x="1295400" y="2145926"/>
            <a:ext cx="7391400" cy="4102473"/>
          </a:xfrm>
        </p:spPr>
        <p:txBody>
          <a:bodyPr/>
          <a:lstStyle/>
          <a:p>
            <a:pPr marL="0" indent="0" eaLnBrk="1" hangingPunct="1">
              <a:buFont typeface="Arial" panose="020B0604020202020204" pitchFamily="34" charset="0"/>
              <a:buNone/>
            </a:pPr>
            <a:r>
              <a:rPr lang="en-US" altLang="en-US" dirty="0" smtClean="0">
                <a:latin typeface="Arial" panose="020B0604020202020204" pitchFamily="34" charset="0"/>
                <a:cs typeface="Arial" panose="020B0604020202020204" pitchFamily="34" charset="0"/>
              </a:rPr>
              <a:t>Myth: Employees with disabilities have a higher absentee rate than employees without disabilities.</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Fact: The </a:t>
            </a:r>
            <a:r>
              <a:rPr lang="en-US" altLang="en-US" dirty="0">
                <a:latin typeface="Arial" panose="020B0604020202020204" pitchFamily="34" charset="0"/>
                <a:cs typeface="Arial" panose="020B0604020202020204" pitchFamily="34" charset="0"/>
              </a:rPr>
              <a:t>Economic Impact Study completed by DePaul University in October of 2007 stated that employees with disabilities had fewer unscheduled absences than those without disabilities.</a:t>
            </a:r>
          </a:p>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p:txBody>
      </p:sp>
      <p:sp>
        <p:nvSpPr>
          <p:cNvPr id="7" name="Slide Number Placeholder 5"/>
          <p:cNvSpPr>
            <a:spLocks noGrp="1"/>
          </p:cNvSpPr>
          <p:nvPr>
            <p:ph type="sldNum" sz="quarter" idx="12"/>
          </p:nvPr>
        </p:nvSpPr>
        <p:spPr/>
        <p:txBody>
          <a:bodyPr/>
          <a:lstStyle/>
          <a:p>
            <a:pPr>
              <a:defRPr/>
            </a:pPr>
            <a:fld id="{ABAB1578-2BB4-4B3C-ADC0-38E169DC60EF}" type="slidenum">
              <a:rPr lang="en-US" altLang="en-US"/>
              <a:pPr>
                <a:defRPr/>
              </a:pPr>
              <a:t>6</a:t>
            </a:fld>
            <a:endParaRPr lang="en-US" alt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03288" y="596900"/>
            <a:ext cx="7702550"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#3</a:t>
            </a:r>
          </a:p>
        </p:txBody>
      </p:sp>
      <p:sp>
        <p:nvSpPr>
          <p:cNvPr id="19459" name="Rectangle 3"/>
          <p:cNvSpPr>
            <a:spLocks noGrp="1" noChangeArrowheads="1"/>
          </p:cNvSpPr>
          <p:nvPr>
            <p:ph idx="1"/>
          </p:nvPr>
        </p:nvSpPr>
        <p:spPr>
          <a:xfrm>
            <a:off x="1371320" y="2362200"/>
            <a:ext cx="7239000" cy="3165475"/>
          </a:xfrm>
        </p:spPr>
        <p:txBody>
          <a:bodyPr/>
          <a:lstStyle/>
          <a:p>
            <a:pPr marL="0" indent="0" eaLnBrk="1" hangingPunct="1">
              <a:buNone/>
            </a:pPr>
            <a:endParaRPr lang="en-US" altLang="en-US" dirty="0" smtClean="0">
              <a:latin typeface="Arial" panose="020B0604020202020204" pitchFamily="34" charset="0"/>
              <a:cs typeface="Arial" panose="020B0604020202020204" pitchFamily="34" charset="0"/>
            </a:endParaRPr>
          </a:p>
          <a:p>
            <a:pPr marL="0" indent="0" eaLnBrk="1" hangingPunct="1">
              <a:buNone/>
            </a:pPr>
            <a:r>
              <a:rPr lang="en-US" altLang="en-US" dirty="0" smtClean="0">
                <a:latin typeface="Arial" panose="020B0604020202020204" pitchFamily="34" charset="0"/>
                <a:cs typeface="Arial" panose="020B0604020202020204" pitchFamily="34" charset="0"/>
              </a:rPr>
              <a:t>Myth: Persons with disabilities are inspirational, courageous, and brave for being able to overcome their disability.</a:t>
            </a:r>
            <a:r>
              <a:rPr lang="en-US" altLang="en-US" dirty="0"/>
              <a:t> </a:t>
            </a:r>
            <a:endParaRPr lang="en-US" altLang="en-US" dirty="0" smtClean="0"/>
          </a:p>
          <a:p>
            <a:pPr marL="0" indent="0" eaLnBrk="1" hangingPunct="1">
              <a:buNone/>
            </a:pPr>
            <a:r>
              <a:rPr lang="en-US" altLang="en-US" dirty="0" smtClean="0">
                <a:latin typeface="Arial" panose="020B0604020202020204" pitchFamily="34" charset="0"/>
                <a:cs typeface="Arial" panose="020B0604020202020204" pitchFamily="34" charset="0"/>
              </a:rPr>
              <a:t>Fact:  Persons </a:t>
            </a:r>
            <a:r>
              <a:rPr lang="en-US" altLang="en-US" dirty="0">
                <a:latin typeface="Arial" panose="020B0604020202020204" pitchFamily="34" charset="0"/>
                <a:cs typeface="Arial" panose="020B0604020202020204" pitchFamily="34" charset="0"/>
              </a:rPr>
              <a:t>with disabilities are simply carrying on normal activities of living when they drive to work, go grocery shopping, pay their bills, or compete in athletic events.</a:t>
            </a:r>
          </a:p>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p:txBody>
      </p:sp>
      <p:sp>
        <p:nvSpPr>
          <p:cNvPr id="7" name="Slide Number Placeholder 5"/>
          <p:cNvSpPr>
            <a:spLocks noGrp="1"/>
          </p:cNvSpPr>
          <p:nvPr>
            <p:ph type="sldNum" sz="quarter" idx="12"/>
          </p:nvPr>
        </p:nvSpPr>
        <p:spPr/>
        <p:txBody>
          <a:bodyPr/>
          <a:lstStyle/>
          <a:p>
            <a:pPr>
              <a:defRPr/>
            </a:pPr>
            <a:fld id="{5E48B622-1877-4A7E-A24B-75951C1A0DA7}" type="slidenum">
              <a:rPr lang="en-US" altLang="en-US"/>
              <a:pPr>
                <a:defRPr/>
              </a:pPr>
              <a:t>7</a:t>
            </a:fld>
            <a:endParaRPr lang="en-US" altLang="en-US"/>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82663" y="457200"/>
            <a:ext cx="7704137" cy="19812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#4</a:t>
            </a:r>
          </a:p>
        </p:txBody>
      </p:sp>
      <p:sp>
        <p:nvSpPr>
          <p:cNvPr id="21507" name="Rectangle 3"/>
          <p:cNvSpPr>
            <a:spLocks noGrp="1" noChangeArrowheads="1"/>
          </p:cNvSpPr>
          <p:nvPr>
            <p:ph idx="1"/>
          </p:nvPr>
        </p:nvSpPr>
        <p:spPr>
          <a:xfrm>
            <a:off x="1524000" y="2362200"/>
            <a:ext cx="7162800" cy="3581400"/>
          </a:xfrm>
        </p:spPr>
        <p:txBody>
          <a:bodyPr/>
          <a:lstStyle/>
          <a:p>
            <a:pPr marL="0" indent="0" eaLnBrk="1" hangingPunct="1">
              <a:buFont typeface="Arial" panose="020B0604020202020204" pitchFamily="34" charset="0"/>
              <a:buNone/>
            </a:pPr>
            <a:endParaRPr lang="en-US" altLang="en-US" dirty="0" smtClean="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dirty="0" smtClean="0">
                <a:latin typeface="Arial" panose="020B0604020202020204" pitchFamily="34" charset="0"/>
                <a:cs typeface="Arial" panose="020B0604020202020204" pitchFamily="34" charset="0"/>
              </a:rPr>
              <a:t>Myth: Persons with disabilities need to be protected from failing.</a:t>
            </a:r>
            <a:r>
              <a:rPr lang="en-US" altLang="en-US" dirty="0" smtClean="0"/>
              <a:t> </a:t>
            </a:r>
          </a:p>
          <a:p>
            <a:pPr marL="0" indent="0" eaLnBrk="1" hangingPunct="1">
              <a:buNone/>
            </a:pPr>
            <a:r>
              <a:rPr lang="en-US" altLang="en-US" dirty="0" smtClean="0">
                <a:latin typeface="Arial" panose="020B0604020202020204" pitchFamily="34" charset="0"/>
                <a:cs typeface="Arial" panose="020B0604020202020204" pitchFamily="34" charset="0"/>
              </a:rPr>
              <a:t>Fact:  Persons </a:t>
            </a:r>
            <a:r>
              <a:rPr lang="en-US" altLang="en-US" dirty="0">
                <a:latin typeface="Arial" panose="020B0604020202020204" pitchFamily="34" charset="0"/>
                <a:cs typeface="Arial" panose="020B0604020202020204" pitchFamily="34" charset="0"/>
              </a:rPr>
              <a:t>with disabilities have a right to participate in the full range of human experiences including success and failure. Employers should have the same expectations of, and work requirements for, all employees.</a:t>
            </a:r>
          </a:p>
          <a:p>
            <a:pPr marL="0" indent="0" eaLnBrk="1" hangingPunct="1">
              <a:buFont typeface="Arial" panose="020B0604020202020204" pitchFamily="34" charset="0"/>
              <a:buNone/>
            </a:pPr>
            <a:endParaRPr lang="en-US" altLang="en-US" dirty="0" smtClean="0"/>
          </a:p>
        </p:txBody>
      </p:sp>
      <p:sp>
        <p:nvSpPr>
          <p:cNvPr id="7" name="Slide Number Placeholder 5"/>
          <p:cNvSpPr>
            <a:spLocks noGrp="1"/>
          </p:cNvSpPr>
          <p:nvPr>
            <p:ph type="sldNum" sz="quarter" idx="12"/>
          </p:nvPr>
        </p:nvSpPr>
        <p:spPr/>
        <p:txBody>
          <a:bodyPr/>
          <a:lstStyle/>
          <a:p>
            <a:pPr>
              <a:defRPr/>
            </a:pPr>
            <a:fld id="{F8557DC7-8900-4868-8889-8FCC6D0F76B3}" type="slidenum">
              <a:rPr lang="en-US" altLang="en-US"/>
              <a:pPr>
                <a:defRPr/>
              </a:pPr>
              <a:t>8</a:t>
            </a:fld>
            <a:endParaRPr lang="en-US" altLang="en-US"/>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82663" y="457200"/>
            <a:ext cx="7704137" cy="1295400"/>
          </a:xfrm>
        </p:spPr>
        <p:txBody>
          <a:bodyPr/>
          <a:lstStyle/>
          <a:p>
            <a:pPr eaLnBrk="1" hangingPunct="1">
              <a:defRPr/>
            </a:pPr>
            <a:r>
              <a:rPr lang="en-US" altLang="en-US" sz="4800" dirty="0" smtClean="0">
                <a:ln>
                  <a:noFill/>
                </a:ln>
                <a:effectLst>
                  <a:outerShdw blurRad="38100" dist="38100" dir="2700000" algn="tl">
                    <a:srgbClr val="000000">
                      <a:alpha val="43137"/>
                    </a:srgbClr>
                  </a:outerShdw>
                </a:effectLst>
                <a:latin typeface="Arial" panose="020B0604020202020204" pitchFamily="34" charset="0"/>
                <a:cs typeface="Arial" panose="020B0604020202020204" pitchFamily="34" charset="0"/>
              </a:rPr>
              <a:t>Employment Myth #5 </a:t>
            </a:r>
          </a:p>
        </p:txBody>
      </p:sp>
      <p:sp>
        <p:nvSpPr>
          <p:cNvPr id="22531" name="Rectangle 3"/>
          <p:cNvSpPr>
            <a:spLocks noGrp="1" noChangeArrowheads="1"/>
          </p:cNvSpPr>
          <p:nvPr>
            <p:ph idx="1"/>
          </p:nvPr>
        </p:nvSpPr>
        <p:spPr>
          <a:xfrm>
            <a:off x="1447800" y="1752600"/>
            <a:ext cx="7239000" cy="5105400"/>
          </a:xfrm>
        </p:spPr>
        <p:txBody>
          <a:bodyPr/>
          <a:lstStyle/>
          <a:p>
            <a:pPr marL="0" indent="0" eaLnBrk="1" hangingPunct="1">
              <a:buFont typeface="Arial" panose="020B0604020202020204" pitchFamily="34" charset="0"/>
              <a:buNone/>
            </a:pPr>
            <a:r>
              <a:rPr lang="en-US" altLang="en-US" sz="2200" dirty="0" smtClean="0">
                <a:latin typeface="Arial" panose="020B0604020202020204" pitchFamily="34" charset="0"/>
                <a:cs typeface="Arial" panose="020B0604020202020204" pitchFamily="34" charset="0"/>
              </a:rPr>
              <a:t>Myth: Persons with disabilities are unable to meet performance standards compared to their co-workers without disabilities. </a:t>
            </a:r>
          </a:p>
          <a:p>
            <a:pPr marL="0" indent="0" eaLnBrk="1" hangingPunct="1">
              <a:buNone/>
            </a:pPr>
            <a:r>
              <a:rPr lang="en-US" altLang="en-US" sz="2200" dirty="0" smtClean="0">
                <a:latin typeface="Arial" panose="020B0604020202020204" pitchFamily="34" charset="0"/>
                <a:cs typeface="Arial" panose="020B0604020202020204" pitchFamily="34" charset="0"/>
              </a:rPr>
              <a:t>Fact:  It is well known that every person is not right for every job, but many employers don’t realize that people with disabilities represent a diverse labor pool with a wide range of backgrounds and experience, capable of meeting or exceeding performance standards. A Virginia Commonwealth University survey of 250 supervisors in 43 businesses indicated that supervisors were satisfied with the performance of their employees with disabilities, rating their performance similar to that of their non-disabled peers.  From the Department of Labor – January 2012</a:t>
            </a:r>
          </a:p>
          <a:p>
            <a:pPr marL="0" indent="0" eaLnBrk="1" hangingPunct="1">
              <a:buFont typeface="Arial" panose="020B0604020202020204" pitchFamily="34" charset="0"/>
              <a:buNone/>
            </a:pPr>
            <a:endParaRPr lang="en-US" altLang="en-US" sz="2200" dirty="0" smtClean="0">
              <a:latin typeface="Arial" panose="020B0604020202020204" pitchFamily="34" charset="0"/>
              <a:cs typeface="Arial" panose="020B0604020202020204" pitchFamily="34" charset="0"/>
            </a:endParaRPr>
          </a:p>
        </p:txBody>
      </p:sp>
      <p:sp>
        <p:nvSpPr>
          <p:cNvPr id="7" name="Slide Number Placeholder 5"/>
          <p:cNvSpPr>
            <a:spLocks noGrp="1"/>
          </p:cNvSpPr>
          <p:nvPr>
            <p:ph type="sldNum" sz="quarter" idx="12"/>
          </p:nvPr>
        </p:nvSpPr>
        <p:spPr/>
        <p:txBody>
          <a:bodyPr/>
          <a:lstStyle/>
          <a:p>
            <a:pPr>
              <a:defRPr/>
            </a:pPr>
            <a:fld id="{7CCEEECC-1EEA-418C-B84C-A277DBFE0A7E}" type="slidenum">
              <a:rPr lang="en-US" altLang="en-US"/>
              <a:pPr>
                <a:defRPr/>
              </a:pPr>
              <a:t>9</a:t>
            </a:fld>
            <a:endParaRPr lang="en-US" altLang="en-US"/>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3AA8A2554E5C4FA7AD6F13F5858E84" ma:contentTypeVersion="2" ma:contentTypeDescription="Create a new document." ma:contentTypeScope="" ma:versionID="f0c3f6f9766a75a09bd3a7f32a294caf">
  <xsd:schema xmlns:xsd="http://www.w3.org/2001/XMLSchema" xmlns:xs="http://www.w3.org/2001/XMLSchema" xmlns:p="http://schemas.microsoft.com/office/2006/metadata/properties" xmlns:ns1="http://schemas.microsoft.com/sharepoint/v3" xmlns:ns2="62511544-38af-49c2-8996-37c0f6a636fd" targetNamespace="http://schemas.microsoft.com/office/2006/metadata/properties" ma:root="true" ma:fieldsID="ae98c3180133931dce84fabadd3aec07" ns1:_="" ns2:_="">
    <xsd:import namespace="http://schemas.microsoft.com/sharepoint/v3"/>
    <xsd:import namespace="62511544-38af-49c2-8996-37c0f6a636fd"/>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511544-38af-49c2-8996-37c0f6a636f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C2F280-013F-45AF-B8A6-EBC042CC81CB}"/>
</file>

<file path=customXml/itemProps2.xml><?xml version="1.0" encoding="utf-8"?>
<ds:datastoreItem xmlns:ds="http://schemas.openxmlformats.org/officeDocument/2006/customXml" ds:itemID="{D9B95C9D-A181-47A6-8569-36726347D3A6}">
  <ds:schemaRefs>
    <ds:schemaRef ds:uri="http://www.w3.org/XML/1998/namespace"/>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http://purl.org/dc/terms/"/>
    <ds:schemaRef ds:uri="http://schemas.microsoft.com/sharepoint/v3"/>
  </ds:schemaRefs>
</ds:datastoreItem>
</file>

<file path=customXml/itemProps3.xml><?xml version="1.0" encoding="utf-8"?>
<ds:datastoreItem xmlns:ds="http://schemas.openxmlformats.org/officeDocument/2006/customXml" ds:itemID="{E564811F-1051-46B9-AA53-2D6664BFB017}"/>
</file>

<file path=docProps/app.xml><?xml version="1.0" encoding="utf-8"?>
<Properties xmlns="http://schemas.openxmlformats.org/officeDocument/2006/extended-properties" xmlns:vt="http://schemas.openxmlformats.org/officeDocument/2006/docPropsVTypes">
  <Template>TM03457496[[fn=Parallax]]</Template>
  <TotalTime>3028</TotalTime>
  <Words>2786</Words>
  <Application>Microsoft Office PowerPoint</Application>
  <PresentationFormat>On-screen Show (4:3)</PresentationFormat>
  <Paragraphs>238</Paragraphs>
  <Slides>51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Corbel</vt:lpstr>
      <vt:lpstr>Times New Roman</vt:lpstr>
      <vt:lpstr>Wingdings</vt:lpstr>
      <vt:lpstr>Parallax</vt:lpstr>
      <vt:lpstr>Dispelling the Myths</vt:lpstr>
      <vt:lpstr>Dispelling Myths</vt:lpstr>
      <vt:lpstr>Dispelling the Myths PowerPoint Content</vt:lpstr>
      <vt:lpstr>Employment Myths</vt:lpstr>
      <vt:lpstr>Employment Myth #1</vt:lpstr>
      <vt:lpstr>Employment Myth #2</vt:lpstr>
      <vt:lpstr>Employment Myth #3</vt:lpstr>
      <vt:lpstr>Employment Myth #4</vt:lpstr>
      <vt:lpstr>Employment Myth #5 </vt:lpstr>
      <vt:lpstr>Employment Myth #6</vt:lpstr>
      <vt:lpstr>Employment Myth #7</vt:lpstr>
      <vt:lpstr>Employment Myth #8</vt:lpstr>
      <vt:lpstr>Employment Myth #9</vt:lpstr>
      <vt:lpstr>Employment Myth #10</vt:lpstr>
      <vt:lpstr>“I long to accomplish great and noble tasks, but it is my chief duty to accomplish humble tasks as though they were great and noble.  The work is moved along, not only by the mighty shoves of its heroes, but also by the aggregate of the tiny pushes of each honest workers.”</vt:lpstr>
      <vt:lpstr>Accommodations</vt:lpstr>
      <vt:lpstr>Accommodation Tip #1</vt:lpstr>
      <vt:lpstr>Example #1</vt:lpstr>
      <vt:lpstr>Accommodation Tip #2</vt:lpstr>
      <vt:lpstr>Example #2</vt:lpstr>
      <vt:lpstr>Accommodation Tip #3</vt:lpstr>
      <vt:lpstr>Example #3</vt:lpstr>
      <vt:lpstr>Accommodation Tip #4</vt:lpstr>
      <vt:lpstr> Accommodation Tip #5</vt:lpstr>
      <vt:lpstr>A Final Word on Accommodations</vt:lpstr>
      <vt:lpstr>The Law: WIOA</vt:lpstr>
      <vt:lpstr>The Law: The Workforce Innovation Opportunity Act (WIOA)</vt:lpstr>
      <vt:lpstr>The Law: WIOA Business Services</vt:lpstr>
      <vt:lpstr>The Law: WIOA Business Services - Continued </vt:lpstr>
      <vt:lpstr>The Law: The ADA</vt:lpstr>
      <vt:lpstr>The Law: The Americans with Disabilities Act (ADA)</vt:lpstr>
      <vt:lpstr>The Law: The ADAAA of 2008</vt:lpstr>
      <vt:lpstr>The Law: The ADAAA of 2008 Part 2</vt:lpstr>
      <vt:lpstr>The Law: The ADA #1</vt:lpstr>
      <vt:lpstr>The Law: The ADA #2</vt:lpstr>
      <vt:lpstr>The Law: The ADA #3</vt:lpstr>
      <vt:lpstr>The Law: The ADA #4</vt:lpstr>
      <vt:lpstr>The Law: The ADA #5</vt:lpstr>
      <vt:lpstr>The Law: The ADA #6</vt:lpstr>
      <vt:lpstr>Numbers </vt:lpstr>
      <vt:lpstr>Population</vt:lpstr>
      <vt:lpstr>Employment</vt:lpstr>
      <vt:lpstr>The gap between the employment rates of  working-age people with and without disabilities was 45.2 percentage points.  </vt:lpstr>
      <vt:lpstr>Employment of Individuals with Disabilities </vt:lpstr>
      <vt:lpstr>High School Diploma or Equivalent</vt:lpstr>
      <vt:lpstr>Some College or Associates Degree</vt:lpstr>
      <vt:lpstr>Bachelors Degree or More</vt:lpstr>
      <vt:lpstr>Employment and Education</vt:lpstr>
      <vt:lpstr>Don’t waste life in doubts and fears; spend yourself on the work before you, well assure that the right performance of this hour’s duties will be the best preparation for the hours and ages that will follow it. </vt:lpstr>
      <vt:lpstr>Presentation Resources</vt:lpstr>
      <vt:lpstr>Additional Resources</vt:lpstr>
    </vt:vector>
  </TitlesOfParts>
  <Company>Department of Workforce Investment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JJONES</dc:creator>
  <cp:lastModifiedBy>Soard, Nanci (OVR-FK)</cp:lastModifiedBy>
  <cp:revision>148</cp:revision>
  <dcterms:created xsi:type="dcterms:W3CDTF">2007-11-27T14:10:29Z</dcterms:created>
  <dcterms:modified xsi:type="dcterms:W3CDTF">2018-02-06T21:26:22Z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AA69742C-7C52-4666-B7E7-4DE8895D8547</vt:lpwstr>
  </property>
  <property fmtid="{D5CDD505-2E9C-101B-9397-08002B2CF9AE}" pid="3" name="ArticulatePath">
    <vt:lpwstr>dispellingmyths ppt 2</vt:lpwstr>
  </property>
  <property fmtid="{D5CDD505-2E9C-101B-9397-08002B2CF9AE}" pid="4" name="ContentTypeId">
    <vt:lpwstr>0x010100A13AA8A2554E5C4FA7AD6F13F5858E84</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